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74" r:id="rId3"/>
    <p:sldId id="275" r:id="rId4"/>
    <p:sldId id="276" r:id="rId5"/>
    <p:sldId id="277" r:id="rId6"/>
    <p:sldId id="261" r:id="rId7"/>
    <p:sldId id="278" r:id="rId8"/>
    <p:sldId id="279" r:id="rId9"/>
    <p:sldId id="280" r:id="rId10"/>
    <p:sldId id="281" r:id="rId11"/>
    <p:sldId id="263" r:id="rId12"/>
    <p:sldId id="282" r:id="rId13"/>
    <p:sldId id="259" r:id="rId14"/>
    <p:sldId id="283" r:id="rId15"/>
    <p:sldId id="262" r:id="rId16"/>
    <p:sldId id="284" r:id="rId17"/>
    <p:sldId id="260" r:id="rId18"/>
    <p:sldId id="285" r:id="rId19"/>
    <p:sldId id="292" r:id="rId20"/>
    <p:sldId id="266" r:id="rId21"/>
    <p:sldId id="267" r:id="rId22"/>
    <p:sldId id="265" r:id="rId23"/>
    <p:sldId id="286" r:id="rId24"/>
    <p:sldId id="287" r:id="rId25"/>
    <p:sldId id="269" r:id="rId26"/>
    <p:sldId id="268" r:id="rId27"/>
    <p:sldId id="293" r:id="rId28"/>
    <p:sldId id="288" r:id="rId29"/>
    <p:sldId id="289" r:id="rId30"/>
    <p:sldId id="290" r:id="rId3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93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11B0B4-87EA-4E0C-BDEF-8E58E61994D6}" type="doc">
      <dgm:prSet loTypeId="urn:microsoft.com/office/officeart/2005/8/layout/vList5" loCatId="list" qsTypeId="urn:microsoft.com/office/officeart/2005/8/quickstyle/3d2" qsCatId="3D" csTypeId="urn:microsoft.com/office/officeart/2005/8/colors/accent2_2" csCatId="accent2" phldr="1"/>
      <dgm:spPr/>
      <dgm:t>
        <a:bodyPr/>
        <a:lstStyle/>
        <a:p>
          <a:endParaRPr lang="ru-RU"/>
        </a:p>
      </dgm:t>
    </dgm:pt>
    <dgm:pt modelId="{33DC1447-A0E6-4FF5-9890-A71EFA1A894A}">
      <dgm:prSet phldrT="[Текст]" custT="1"/>
      <dgm:spPr/>
      <dgm:t>
        <a:bodyPr/>
        <a:lstStyle/>
        <a:p>
          <a:r>
            <a:rPr lang="ru-RU" sz="2000" dirty="0"/>
            <a:t>Вводная часть строится по схеме:</a:t>
          </a:r>
        </a:p>
      </dgm:t>
    </dgm:pt>
    <dgm:pt modelId="{60EA18E4-F7CE-4D39-BFB0-198C141ED426}" type="parTrans" cxnId="{6144F9A7-2267-4646-877A-7FD487AE5B15}">
      <dgm:prSet/>
      <dgm:spPr/>
      <dgm:t>
        <a:bodyPr/>
        <a:lstStyle/>
        <a:p>
          <a:endParaRPr lang="ru-RU"/>
        </a:p>
      </dgm:t>
    </dgm:pt>
    <dgm:pt modelId="{7EACCAD1-4935-4B93-ACE0-7A8FABF33BDB}" type="sibTrans" cxnId="{6144F9A7-2267-4646-877A-7FD487AE5B15}">
      <dgm:prSet/>
      <dgm:spPr/>
      <dgm:t>
        <a:bodyPr/>
        <a:lstStyle/>
        <a:p>
          <a:endParaRPr lang="ru-RU"/>
        </a:p>
      </dgm:t>
    </dgm:pt>
    <dgm:pt modelId="{B9DD11E9-D272-46B7-84A4-9CB7B67E0E81}">
      <dgm:prSet phldrT="[Текст]" custT="1"/>
      <dgm:spPr/>
      <dgm:t>
        <a:bodyPr/>
        <a:lstStyle/>
        <a:p>
          <a:r>
            <a:rPr lang="ru-RU" sz="2000" dirty="0"/>
            <a:t>Констатирующая часть строится по схеме:</a:t>
          </a:r>
        </a:p>
      </dgm:t>
    </dgm:pt>
    <dgm:pt modelId="{DC2B0753-9326-4224-9C41-4F7A6992A673}" type="parTrans" cxnId="{F9FED2FB-E7E7-4ECB-B61D-B2B510687B0C}">
      <dgm:prSet/>
      <dgm:spPr/>
      <dgm:t>
        <a:bodyPr/>
        <a:lstStyle/>
        <a:p>
          <a:endParaRPr lang="ru-RU"/>
        </a:p>
      </dgm:t>
    </dgm:pt>
    <dgm:pt modelId="{EE2D9FA4-1BF3-433E-92D6-6A46ACB053D2}" type="sibTrans" cxnId="{F9FED2FB-E7E7-4ECB-B61D-B2B510687B0C}">
      <dgm:prSet/>
      <dgm:spPr/>
      <dgm:t>
        <a:bodyPr/>
        <a:lstStyle/>
        <a:p>
          <a:endParaRPr lang="ru-RU"/>
        </a:p>
      </dgm:t>
    </dgm:pt>
    <dgm:pt modelId="{602324A2-450A-4304-8571-C4A708C46104}">
      <dgm:prSet custT="1"/>
      <dgm:spPr/>
      <dgm:t>
        <a:bodyPr/>
        <a:lstStyle/>
        <a:p>
          <a:r>
            <a:rPr lang="ru-RU" sz="1400" b="1" dirty="0"/>
            <a:t>Основание:...</a:t>
          </a:r>
        </a:p>
      </dgm:t>
    </dgm:pt>
    <dgm:pt modelId="{AF301E2D-0CC9-4FFF-A895-87BAD9120F8C}" type="parTrans" cxnId="{1A9C5899-3A9B-452E-8126-56CFD353A549}">
      <dgm:prSet/>
      <dgm:spPr/>
      <dgm:t>
        <a:bodyPr/>
        <a:lstStyle/>
        <a:p>
          <a:endParaRPr lang="ru-RU"/>
        </a:p>
      </dgm:t>
    </dgm:pt>
    <dgm:pt modelId="{72679DF0-9F70-4CD3-AA7B-16C319726F7C}" type="sibTrans" cxnId="{1A9C5899-3A9B-452E-8126-56CFD353A549}">
      <dgm:prSet/>
      <dgm:spPr/>
      <dgm:t>
        <a:bodyPr/>
        <a:lstStyle/>
        <a:p>
          <a:endParaRPr lang="ru-RU"/>
        </a:p>
      </dgm:t>
    </dgm:pt>
    <dgm:pt modelId="{90FC3084-04F3-4BBD-93BC-A895CE0DC72E}">
      <dgm:prSet custT="1"/>
      <dgm:spPr/>
      <dgm:t>
        <a:bodyPr/>
        <a:lstStyle/>
        <a:p>
          <a:r>
            <a:rPr lang="ru-RU" sz="1400" b="1" dirty="0"/>
            <a:t>Составлен комиссией в составе:...</a:t>
          </a:r>
        </a:p>
      </dgm:t>
    </dgm:pt>
    <dgm:pt modelId="{B689A274-527C-47EE-955F-312F74D8A74B}" type="parTrans" cxnId="{43A33025-561D-4AC9-A007-F25D19CFF2B5}">
      <dgm:prSet/>
      <dgm:spPr/>
      <dgm:t>
        <a:bodyPr/>
        <a:lstStyle/>
        <a:p>
          <a:endParaRPr lang="ru-RU"/>
        </a:p>
      </dgm:t>
    </dgm:pt>
    <dgm:pt modelId="{16B9CBCD-A718-4220-9B34-8201F47FA0B3}" type="sibTrans" cxnId="{43A33025-561D-4AC9-A007-F25D19CFF2B5}">
      <dgm:prSet/>
      <dgm:spPr/>
      <dgm:t>
        <a:bodyPr/>
        <a:lstStyle/>
        <a:p>
          <a:endParaRPr lang="ru-RU"/>
        </a:p>
      </dgm:t>
    </dgm:pt>
    <dgm:pt modelId="{8E0ED47C-A365-4E8D-89AD-13489F326448}">
      <dgm:prSet custT="1"/>
      <dgm:spPr/>
      <dgm:t>
        <a:bodyPr/>
        <a:lstStyle/>
        <a:p>
          <a:r>
            <a:rPr lang="ru-RU" sz="1400" b="1" dirty="0"/>
            <a:t>Председатель:...</a:t>
          </a:r>
        </a:p>
      </dgm:t>
    </dgm:pt>
    <dgm:pt modelId="{9293F213-0DD9-4724-962E-1D83E01D7250}" type="parTrans" cxnId="{3EB7FCEF-E784-410F-9CAA-350294AB5EEB}">
      <dgm:prSet/>
      <dgm:spPr/>
      <dgm:t>
        <a:bodyPr/>
        <a:lstStyle/>
        <a:p>
          <a:endParaRPr lang="ru-RU"/>
        </a:p>
      </dgm:t>
    </dgm:pt>
    <dgm:pt modelId="{B526642D-9073-46B8-815B-ABCDB0456AAC}" type="sibTrans" cxnId="{3EB7FCEF-E784-410F-9CAA-350294AB5EEB}">
      <dgm:prSet/>
      <dgm:spPr/>
      <dgm:t>
        <a:bodyPr/>
        <a:lstStyle/>
        <a:p>
          <a:endParaRPr lang="ru-RU"/>
        </a:p>
      </dgm:t>
    </dgm:pt>
    <dgm:pt modelId="{AD8AD35C-E883-4304-A871-7B13E34FF4C8}">
      <dgm:prSet custT="1"/>
      <dgm:spPr/>
      <dgm:t>
        <a:bodyPr/>
        <a:lstStyle/>
        <a:p>
          <a:r>
            <a:rPr lang="ru-RU" sz="1400" b="1" dirty="0"/>
            <a:t>Члены комиссии:...</a:t>
          </a:r>
        </a:p>
      </dgm:t>
    </dgm:pt>
    <dgm:pt modelId="{F966CB26-AE13-4B72-91FC-5E6ACD3EEC8C}" type="parTrans" cxnId="{A2ECC334-910F-4E35-B1F2-0033F99292F6}">
      <dgm:prSet/>
      <dgm:spPr/>
      <dgm:t>
        <a:bodyPr/>
        <a:lstStyle/>
        <a:p>
          <a:endParaRPr lang="ru-RU"/>
        </a:p>
      </dgm:t>
    </dgm:pt>
    <dgm:pt modelId="{25D10B8E-5036-41E7-8461-1AAEA39D572E}" type="sibTrans" cxnId="{A2ECC334-910F-4E35-B1F2-0033F99292F6}">
      <dgm:prSet/>
      <dgm:spPr/>
      <dgm:t>
        <a:bodyPr/>
        <a:lstStyle/>
        <a:p>
          <a:endParaRPr lang="ru-RU"/>
        </a:p>
      </dgm:t>
    </dgm:pt>
    <dgm:pt modelId="{F57255F5-CC6D-4F0B-B538-4AEFFCC1EE31}">
      <dgm:prSet custT="1"/>
      <dgm:spPr/>
      <dgm:t>
        <a:bodyPr/>
        <a:lstStyle/>
        <a:p>
          <a:r>
            <a:rPr lang="ru-RU" sz="1400" b="1" dirty="0"/>
            <a:t>Присутствовали:...»</a:t>
          </a:r>
        </a:p>
      </dgm:t>
    </dgm:pt>
    <dgm:pt modelId="{EB4F0269-E03F-4D3A-A788-E2AFB3CF15C0}" type="parTrans" cxnId="{584EFC04-7A43-429E-B4F1-5801AFF8CB86}">
      <dgm:prSet/>
      <dgm:spPr/>
      <dgm:t>
        <a:bodyPr/>
        <a:lstStyle/>
        <a:p>
          <a:endParaRPr lang="ru-RU"/>
        </a:p>
      </dgm:t>
    </dgm:pt>
    <dgm:pt modelId="{1881C842-9B76-4210-8EDB-F8E066C07792}" type="sibTrans" cxnId="{584EFC04-7A43-429E-B4F1-5801AFF8CB86}">
      <dgm:prSet/>
      <dgm:spPr/>
      <dgm:t>
        <a:bodyPr/>
        <a:lstStyle/>
        <a:p>
          <a:endParaRPr lang="ru-RU"/>
        </a:p>
      </dgm:t>
    </dgm:pt>
    <dgm:pt modelId="{E5FD160A-5443-4915-A139-97B384D7367C}">
      <dgm:prSet custT="1"/>
      <dgm:spPr/>
      <dgm:t>
        <a:bodyPr/>
        <a:lstStyle/>
        <a:p>
          <a:r>
            <a:rPr lang="ru-RU" sz="1400" b="1" dirty="0"/>
            <a:t>При перечислении лиц, участвующих в составлении акта, указывают должности, инициалы, фамилии.</a:t>
          </a:r>
        </a:p>
      </dgm:t>
    </dgm:pt>
    <dgm:pt modelId="{CA330ECA-A56E-4178-A705-804807AB100A}" type="parTrans" cxnId="{98957E20-433F-4D0A-B925-845B0CB5A214}">
      <dgm:prSet/>
      <dgm:spPr/>
      <dgm:t>
        <a:bodyPr/>
        <a:lstStyle/>
        <a:p>
          <a:endParaRPr lang="ru-RU"/>
        </a:p>
      </dgm:t>
    </dgm:pt>
    <dgm:pt modelId="{29E29E1D-D3B5-4183-BB34-812C10AAE4DA}" type="sibTrans" cxnId="{98957E20-433F-4D0A-B925-845B0CB5A214}">
      <dgm:prSet/>
      <dgm:spPr/>
      <dgm:t>
        <a:bodyPr/>
        <a:lstStyle/>
        <a:p>
          <a:endParaRPr lang="ru-RU"/>
        </a:p>
      </dgm:t>
    </dgm:pt>
    <dgm:pt modelId="{2CC3CAE7-8EB2-4ED3-ACC4-4788376EB24E}">
      <dgm:prSet custT="1"/>
      <dgm:spPr/>
      <dgm:t>
        <a:bodyPr/>
        <a:lstStyle/>
        <a:p>
          <a:r>
            <a:rPr lang="ru-RU" sz="1400" b="1" dirty="0"/>
            <a:t>Если акт составлен комиссией, то первым указывают председателя комиссии, его должность, инициалы и фамилию. Фамилии членов комиссии располагают в алфавитном порядке, нумеруют арабскими цифрами и пишут через полтора интервала.</a:t>
          </a:r>
        </a:p>
      </dgm:t>
    </dgm:pt>
    <dgm:pt modelId="{80FCF54B-532C-48C4-B76A-A30A34CD12FC}" type="parTrans" cxnId="{1B341B83-7317-4670-8182-F413EFF2BE35}">
      <dgm:prSet/>
      <dgm:spPr/>
      <dgm:t>
        <a:bodyPr/>
        <a:lstStyle/>
        <a:p>
          <a:endParaRPr lang="ru-RU"/>
        </a:p>
      </dgm:t>
    </dgm:pt>
    <dgm:pt modelId="{6F40F49B-E894-412E-AC4D-B6BCFC785E55}" type="sibTrans" cxnId="{1B341B83-7317-4670-8182-F413EFF2BE35}">
      <dgm:prSet/>
      <dgm:spPr/>
      <dgm:t>
        <a:bodyPr/>
        <a:lstStyle/>
        <a:p>
          <a:endParaRPr lang="ru-RU"/>
        </a:p>
      </dgm:t>
    </dgm:pt>
    <dgm:pt modelId="{E0176087-6CAE-4B32-A4EA-32264A70336C}">
      <dgm:prSet/>
      <dgm:spPr/>
      <dgm:t>
        <a:bodyPr/>
        <a:lstStyle/>
        <a:p>
          <a:r>
            <a:rPr lang="ru-RU" b="1" dirty="0"/>
            <a:t>В тексте должны быть сведения о количестве экземпляров акта и месте их нахождения.</a:t>
          </a:r>
        </a:p>
      </dgm:t>
    </dgm:pt>
    <dgm:pt modelId="{F35F4255-4741-4DDF-A0A2-C591B67A83F5}" type="parTrans" cxnId="{739F6296-0D81-4E07-9637-A947060C1C67}">
      <dgm:prSet/>
      <dgm:spPr/>
      <dgm:t>
        <a:bodyPr/>
        <a:lstStyle/>
        <a:p>
          <a:endParaRPr lang="ru-RU"/>
        </a:p>
      </dgm:t>
    </dgm:pt>
    <dgm:pt modelId="{D0181832-C278-4370-A7D0-2827CFED3326}" type="sibTrans" cxnId="{739F6296-0D81-4E07-9637-A947060C1C67}">
      <dgm:prSet/>
      <dgm:spPr/>
      <dgm:t>
        <a:bodyPr/>
        <a:lstStyle/>
        <a:p>
          <a:endParaRPr lang="ru-RU"/>
        </a:p>
      </dgm:t>
    </dgm:pt>
    <dgm:pt modelId="{877EEE95-72C4-42C0-BB02-EB04FD3D4C8E}">
      <dgm:prSet/>
      <dgm:spPr/>
      <dgm:t>
        <a:bodyPr/>
        <a:lstStyle/>
        <a:p>
          <a:r>
            <a:rPr lang="ru-RU" b="1" dirty="0"/>
            <a:t>Дата акта должна соответствовать дню актируемого факта или события.</a:t>
          </a:r>
        </a:p>
      </dgm:t>
    </dgm:pt>
    <dgm:pt modelId="{22B736C6-C621-4B0A-8584-E11A7780A7FC}" type="parTrans" cxnId="{2D7ADE30-EEF5-41E4-9008-E0569D303C6F}">
      <dgm:prSet/>
      <dgm:spPr/>
      <dgm:t>
        <a:bodyPr/>
        <a:lstStyle/>
        <a:p>
          <a:endParaRPr lang="ru-RU"/>
        </a:p>
      </dgm:t>
    </dgm:pt>
    <dgm:pt modelId="{98A94F05-FCD4-4FD1-B885-A8E6C825729E}" type="sibTrans" cxnId="{2D7ADE30-EEF5-41E4-9008-E0569D303C6F}">
      <dgm:prSet/>
      <dgm:spPr/>
      <dgm:t>
        <a:bodyPr/>
        <a:lstStyle/>
        <a:p>
          <a:endParaRPr lang="ru-RU"/>
        </a:p>
      </dgm:t>
    </dgm:pt>
    <dgm:pt modelId="{C4E93066-41AF-41A4-9B18-7FD1C90C55DC}">
      <dgm:prSet/>
      <dgm:spPr/>
      <dgm:t>
        <a:bodyPr/>
        <a:lstStyle/>
        <a:p>
          <a:r>
            <a:rPr lang="ru-RU" b="1" dirty="0"/>
            <a:t>После составления акта комиссия должна ознакомить с его содержанием лиц, упомянутых в акте, под роспись. При этом ставится отметка: «С актом ознакомлены — подпись, дата». Если имеются замечания, то акт визируется с отметкой «Замечания прилагаются».</a:t>
          </a:r>
        </a:p>
      </dgm:t>
    </dgm:pt>
    <dgm:pt modelId="{5062B02E-D8A6-49A8-8BB3-481BCA116C1E}" type="parTrans" cxnId="{76A32854-BF54-4843-9293-5CD6B723B163}">
      <dgm:prSet/>
      <dgm:spPr/>
      <dgm:t>
        <a:bodyPr/>
        <a:lstStyle/>
        <a:p>
          <a:endParaRPr lang="ru-RU"/>
        </a:p>
      </dgm:t>
    </dgm:pt>
    <dgm:pt modelId="{5F32608F-F92A-4934-B254-3EE2C2E8622E}" type="sibTrans" cxnId="{76A32854-BF54-4843-9293-5CD6B723B163}">
      <dgm:prSet/>
      <dgm:spPr/>
      <dgm:t>
        <a:bodyPr/>
        <a:lstStyle/>
        <a:p>
          <a:endParaRPr lang="ru-RU"/>
        </a:p>
      </dgm:t>
    </dgm:pt>
    <dgm:pt modelId="{D6CC3C6A-6931-443C-924A-BBB37C8D3E6C}">
      <dgm:prSet phldrT="[Текст]"/>
      <dgm:spPr/>
      <dgm:t>
        <a:bodyPr/>
        <a:lstStyle/>
        <a:p>
          <a:r>
            <a:rPr lang="ru-RU" b="1" dirty="0"/>
            <a:t>Излагают цели и задачи, сущность и характер проведенной работы, фиксируют установленные факты.</a:t>
          </a:r>
        </a:p>
      </dgm:t>
    </dgm:pt>
    <dgm:pt modelId="{96E33AED-76FD-423D-8624-84B3DE22522C}" type="parTrans" cxnId="{F61A7E8F-CBDA-4B12-9FEB-1E6B719FFBA8}">
      <dgm:prSet/>
      <dgm:spPr/>
      <dgm:t>
        <a:bodyPr/>
        <a:lstStyle/>
        <a:p>
          <a:endParaRPr lang="ru-RU"/>
        </a:p>
      </dgm:t>
    </dgm:pt>
    <dgm:pt modelId="{4F264AD2-6E9A-4269-B87E-C9C4B8B74F80}" type="sibTrans" cxnId="{F61A7E8F-CBDA-4B12-9FEB-1E6B719FFBA8}">
      <dgm:prSet/>
      <dgm:spPr/>
      <dgm:t>
        <a:bodyPr/>
        <a:lstStyle/>
        <a:p>
          <a:endParaRPr lang="ru-RU"/>
        </a:p>
      </dgm:t>
    </dgm:pt>
    <dgm:pt modelId="{C6963742-E931-4F0C-AA10-6E959D0BBD02}" type="pres">
      <dgm:prSet presAssocID="{EF11B0B4-87EA-4E0C-BDEF-8E58E61994D6}" presName="Name0" presStyleCnt="0">
        <dgm:presLayoutVars>
          <dgm:dir/>
          <dgm:animLvl val="lvl"/>
          <dgm:resizeHandles val="exact"/>
        </dgm:presLayoutVars>
      </dgm:prSet>
      <dgm:spPr/>
    </dgm:pt>
    <dgm:pt modelId="{320D1B38-87D8-4106-9A04-2140EFBF9670}" type="pres">
      <dgm:prSet presAssocID="{33DC1447-A0E6-4FF5-9890-A71EFA1A894A}" presName="linNode" presStyleCnt="0"/>
      <dgm:spPr/>
    </dgm:pt>
    <dgm:pt modelId="{F8A49893-D448-4DB0-8189-0E4A509A3776}" type="pres">
      <dgm:prSet presAssocID="{33DC1447-A0E6-4FF5-9890-A71EFA1A894A}" presName="parentText" presStyleLbl="node1" presStyleIdx="0" presStyleCnt="2" custScaleX="67625">
        <dgm:presLayoutVars>
          <dgm:chMax val="1"/>
          <dgm:bulletEnabled val="1"/>
        </dgm:presLayoutVars>
      </dgm:prSet>
      <dgm:spPr/>
    </dgm:pt>
    <dgm:pt modelId="{7A51065D-9DD3-498A-8A92-93D25B3109DA}" type="pres">
      <dgm:prSet presAssocID="{33DC1447-A0E6-4FF5-9890-A71EFA1A894A}" presName="descendantText" presStyleLbl="alignAccFollowNode1" presStyleIdx="0" presStyleCnt="2" custScaleX="127215" custScaleY="107954">
        <dgm:presLayoutVars>
          <dgm:bulletEnabled val="1"/>
        </dgm:presLayoutVars>
      </dgm:prSet>
      <dgm:spPr/>
    </dgm:pt>
    <dgm:pt modelId="{252E95AC-8A93-49F6-968E-4FB057E56A58}" type="pres">
      <dgm:prSet presAssocID="{7EACCAD1-4935-4B93-ACE0-7A8FABF33BDB}" presName="sp" presStyleCnt="0"/>
      <dgm:spPr/>
    </dgm:pt>
    <dgm:pt modelId="{5F8486D3-3A0F-41AC-A392-17C2B563DC9E}" type="pres">
      <dgm:prSet presAssocID="{B9DD11E9-D272-46B7-84A4-9CB7B67E0E81}" presName="linNode" presStyleCnt="0"/>
      <dgm:spPr/>
    </dgm:pt>
    <dgm:pt modelId="{133A068B-47C8-43DB-911F-3E22C2AFBF27}" type="pres">
      <dgm:prSet presAssocID="{B9DD11E9-D272-46B7-84A4-9CB7B67E0E81}" presName="parentText" presStyleLbl="node1" presStyleIdx="1" presStyleCnt="2" custScaleX="62835">
        <dgm:presLayoutVars>
          <dgm:chMax val="1"/>
          <dgm:bulletEnabled val="1"/>
        </dgm:presLayoutVars>
      </dgm:prSet>
      <dgm:spPr/>
    </dgm:pt>
    <dgm:pt modelId="{8B9C0012-BB50-4BA4-A0C3-5411855D46B2}" type="pres">
      <dgm:prSet presAssocID="{B9DD11E9-D272-46B7-84A4-9CB7B67E0E81}" presName="descendantText" presStyleLbl="alignAccFollowNode1" presStyleIdx="1" presStyleCnt="2" custScaleX="120226" custScaleY="114610">
        <dgm:presLayoutVars>
          <dgm:bulletEnabled val="1"/>
        </dgm:presLayoutVars>
      </dgm:prSet>
      <dgm:spPr/>
    </dgm:pt>
  </dgm:ptLst>
  <dgm:cxnLst>
    <dgm:cxn modelId="{584EFC04-7A43-429E-B4F1-5801AFF8CB86}" srcId="{33DC1447-A0E6-4FF5-9890-A71EFA1A894A}" destId="{F57255F5-CC6D-4F0B-B538-4AEFFCC1EE31}" srcOrd="4" destOrd="0" parTransId="{EB4F0269-E03F-4D3A-A788-E2AFB3CF15C0}" sibTransId="{1881C842-9B76-4210-8EDB-F8E066C07792}"/>
    <dgm:cxn modelId="{D032D514-509D-4846-BBF0-E6A53050FF2E}" type="presOf" srcId="{33DC1447-A0E6-4FF5-9890-A71EFA1A894A}" destId="{F8A49893-D448-4DB0-8189-0E4A509A3776}" srcOrd="0" destOrd="0" presId="urn:microsoft.com/office/officeart/2005/8/layout/vList5"/>
    <dgm:cxn modelId="{98957E20-433F-4D0A-B925-845B0CB5A214}" srcId="{33DC1447-A0E6-4FF5-9890-A71EFA1A894A}" destId="{E5FD160A-5443-4915-A139-97B384D7367C}" srcOrd="5" destOrd="0" parTransId="{CA330ECA-A56E-4178-A705-804807AB100A}" sibTransId="{29E29E1D-D3B5-4183-BB34-812C10AAE4DA}"/>
    <dgm:cxn modelId="{43A33025-561D-4AC9-A007-F25D19CFF2B5}" srcId="{33DC1447-A0E6-4FF5-9890-A71EFA1A894A}" destId="{90FC3084-04F3-4BBD-93BC-A895CE0DC72E}" srcOrd="1" destOrd="0" parTransId="{B689A274-527C-47EE-955F-312F74D8A74B}" sibTransId="{16B9CBCD-A718-4220-9B34-8201F47FA0B3}"/>
    <dgm:cxn modelId="{2D7ADE30-EEF5-41E4-9008-E0569D303C6F}" srcId="{B9DD11E9-D272-46B7-84A4-9CB7B67E0E81}" destId="{877EEE95-72C4-42C0-BB02-EB04FD3D4C8E}" srcOrd="2" destOrd="0" parTransId="{22B736C6-C621-4B0A-8584-E11A7780A7FC}" sibTransId="{98A94F05-FCD4-4FD1-B885-A8E6C825729E}"/>
    <dgm:cxn modelId="{A2ECC334-910F-4E35-B1F2-0033F99292F6}" srcId="{33DC1447-A0E6-4FF5-9890-A71EFA1A894A}" destId="{AD8AD35C-E883-4304-A871-7B13E34FF4C8}" srcOrd="3" destOrd="0" parTransId="{F966CB26-AE13-4B72-91FC-5E6ACD3EEC8C}" sibTransId="{25D10B8E-5036-41E7-8461-1AAEA39D572E}"/>
    <dgm:cxn modelId="{01B23441-EA9C-4728-BF0B-E4C303982498}" type="presOf" srcId="{2CC3CAE7-8EB2-4ED3-ACC4-4788376EB24E}" destId="{7A51065D-9DD3-498A-8A92-93D25B3109DA}" srcOrd="0" destOrd="6" presId="urn:microsoft.com/office/officeart/2005/8/layout/vList5"/>
    <dgm:cxn modelId="{870C3243-C300-4BF5-B57D-3C2A4AD82735}" type="presOf" srcId="{E5FD160A-5443-4915-A139-97B384D7367C}" destId="{7A51065D-9DD3-498A-8A92-93D25B3109DA}" srcOrd="0" destOrd="5" presId="urn:microsoft.com/office/officeart/2005/8/layout/vList5"/>
    <dgm:cxn modelId="{00997946-EA71-4AD4-B3A5-7560385A3D90}" type="presOf" srcId="{C4E93066-41AF-41A4-9B18-7FD1C90C55DC}" destId="{8B9C0012-BB50-4BA4-A0C3-5411855D46B2}" srcOrd="0" destOrd="3" presId="urn:microsoft.com/office/officeart/2005/8/layout/vList5"/>
    <dgm:cxn modelId="{D19DC568-6071-49A4-A0D7-F642FB1C6328}" type="presOf" srcId="{AD8AD35C-E883-4304-A871-7B13E34FF4C8}" destId="{7A51065D-9DD3-498A-8A92-93D25B3109DA}" srcOrd="0" destOrd="3" presId="urn:microsoft.com/office/officeart/2005/8/layout/vList5"/>
    <dgm:cxn modelId="{76A32854-BF54-4843-9293-5CD6B723B163}" srcId="{B9DD11E9-D272-46B7-84A4-9CB7B67E0E81}" destId="{C4E93066-41AF-41A4-9B18-7FD1C90C55DC}" srcOrd="3" destOrd="0" parTransId="{5062B02E-D8A6-49A8-8BB3-481BCA116C1E}" sibTransId="{5F32608F-F92A-4934-B254-3EE2C2E8622E}"/>
    <dgm:cxn modelId="{B1498576-31B1-4E88-95AB-7B8F72B0F3EC}" type="presOf" srcId="{EF11B0B4-87EA-4E0C-BDEF-8E58E61994D6}" destId="{C6963742-E931-4F0C-AA10-6E959D0BBD02}" srcOrd="0" destOrd="0" presId="urn:microsoft.com/office/officeart/2005/8/layout/vList5"/>
    <dgm:cxn modelId="{1B341B83-7317-4670-8182-F413EFF2BE35}" srcId="{33DC1447-A0E6-4FF5-9890-A71EFA1A894A}" destId="{2CC3CAE7-8EB2-4ED3-ACC4-4788376EB24E}" srcOrd="6" destOrd="0" parTransId="{80FCF54B-532C-48C4-B76A-A30A34CD12FC}" sibTransId="{6F40F49B-E894-412E-AC4D-B6BCFC785E55}"/>
    <dgm:cxn modelId="{F61A7E8F-CBDA-4B12-9FEB-1E6B719FFBA8}" srcId="{B9DD11E9-D272-46B7-84A4-9CB7B67E0E81}" destId="{D6CC3C6A-6931-443C-924A-BBB37C8D3E6C}" srcOrd="0" destOrd="0" parTransId="{96E33AED-76FD-423D-8624-84B3DE22522C}" sibTransId="{4F264AD2-6E9A-4269-B87E-C9C4B8B74F80}"/>
    <dgm:cxn modelId="{739F6296-0D81-4E07-9637-A947060C1C67}" srcId="{B9DD11E9-D272-46B7-84A4-9CB7B67E0E81}" destId="{E0176087-6CAE-4B32-A4EA-32264A70336C}" srcOrd="1" destOrd="0" parTransId="{F35F4255-4741-4DDF-A0A2-C591B67A83F5}" sibTransId="{D0181832-C278-4370-A7D0-2827CFED3326}"/>
    <dgm:cxn modelId="{1A9C5899-3A9B-452E-8126-56CFD353A549}" srcId="{33DC1447-A0E6-4FF5-9890-A71EFA1A894A}" destId="{602324A2-450A-4304-8571-C4A708C46104}" srcOrd="0" destOrd="0" parTransId="{AF301E2D-0CC9-4FFF-A895-87BAD9120F8C}" sibTransId="{72679DF0-9F70-4CD3-AA7B-16C319726F7C}"/>
    <dgm:cxn modelId="{DD8CA3A5-BEB3-44FA-9340-0CB132B70750}" type="presOf" srcId="{90FC3084-04F3-4BBD-93BC-A895CE0DC72E}" destId="{7A51065D-9DD3-498A-8A92-93D25B3109DA}" srcOrd="0" destOrd="1" presId="urn:microsoft.com/office/officeart/2005/8/layout/vList5"/>
    <dgm:cxn modelId="{CC7AE8A5-052E-4778-9BED-EF82358449FA}" type="presOf" srcId="{D6CC3C6A-6931-443C-924A-BBB37C8D3E6C}" destId="{8B9C0012-BB50-4BA4-A0C3-5411855D46B2}" srcOrd="0" destOrd="0" presId="urn:microsoft.com/office/officeart/2005/8/layout/vList5"/>
    <dgm:cxn modelId="{6144F9A7-2267-4646-877A-7FD487AE5B15}" srcId="{EF11B0B4-87EA-4E0C-BDEF-8E58E61994D6}" destId="{33DC1447-A0E6-4FF5-9890-A71EFA1A894A}" srcOrd="0" destOrd="0" parTransId="{60EA18E4-F7CE-4D39-BFB0-198C141ED426}" sibTransId="{7EACCAD1-4935-4B93-ACE0-7A8FABF33BDB}"/>
    <dgm:cxn modelId="{AD48A3B5-1163-4D7F-8F2E-3736EAEBB163}" type="presOf" srcId="{F57255F5-CC6D-4F0B-B538-4AEFFCC1EE31}" destId="{7A51065D-9DD3-498A-8A92-93D25B3109DA}" srcOrd="0" destOrd="4" presId="urn:microsoft.com/office/officeart/2005/8/layout/vList5"/>
    <dgm:cxn modelId="{56675EBB-85D0-4B7D-A111-5F65D0E3BC8C}" type="presOf" srcId="{8E0ED47C-A365-4E8D-89AD-13489F326448}" destId="{7A51065D-9DD3-498A-8A92-93D25B3109DA}" srcOrd="0" destOrd="2" presId="urn:microsoft.com/office/officeart/2005/8/layout/vList5"/>
    <dgm:cxn modelId="{B439D2D4-F6AD-4D81-81EC-39B806339CD4}" type="presOf" srcId="{E0176087-6CAE-4B32-A4EA-32264A70336C}" destId="{8B9C0012-BB50-4BA4-A0C3-5411855D46B2}" srcOrd="0" destOrd="1" presId="urn:microsoft.com/office/officeart/2005/8/layout/vList5"/>
    <dgm:cxn modelId="{32F2C4DC-2D08-49F1-9090-06D2FDC43A6A}" type="presOf" srcId="{602324A2-450A-4304-8571-C4A708C46104}" destId="{7A51065D-9DD3-498A-8A92-93D25B3109DA}" srcOrd="0" destOrd="0" presId="urn:microsoft.com/office/officeart/2005/8/layout/vList5"/>
    <dgm:cxn modelId="{3EB7FCEF-E784-410F-9CAA-350294AB5EEB}" srcId="{33DC1447-A0E6-4FF5-9890-A71EFA1A894A}" destId="{8E0ED47C-A365-4E8D-89AD-13489F326448}" srcOrd="2" destOrd="0" parTransId="{9293F213-0DD9-4724-962E-1D83E01D7250}" sibTransId="{B526642D-9073-46B8-815B-ABCDB0456AAC}"/>
    <dgm:cxn modelId="{D04C27F3-FFA3-45E4-BD0E-96E68A05C319}" type="presOf" srcId="{877EEE95-72C4-42C0-BB02-EB04FD3D4C8E}" destId="{8B9C0012-BB50-4BA4-A0C3-5411855D46B2}" srcOrd="0" destOrd="2" presId="urn:microsoft.com/office/officeart/2005/8/layout/vList5"/>
    <dgm:cxn modelId="{EE6BB3F7-AA57-447C-BCF1-F6F1AF7D78D3}" type="presOf" srcId="{B9DD11E9-D272-46B7-84A4-9CB7B67E0E81}" destId="{133A068B-47C8-43DB-911F-3E22C2AFBF27}" srcOrd="0" destOrd="0" presId="urn:microsoft.com/office/officeart/2005/8/layout/vList5"/>
    <dgm:cxn modelId="{F9FED2FB-E7E7-4ECB-B61D-B2B510687B0C}" srcId="{EF11B0B4-87EA-4E0C-BDEF-8E58E61994D6}" destId="{B9DD11E9-D272-46B7-84A4-9CB7B67E0E81}" srcOrd="1" destOrd="0" parTransId="{DC2B0753-9326-4224-9C41-4F7A6992A673}" sibTransId="{EE2D9FA4-1BF3-433E-92D6-6A46ACB053D2}"/>
    <dgm:cxn modelId="{0C362287-2A02-40F1-ACEE-4C3D3448BAAC}" type="presParOf" srcId="{C6963742-E931-4F0C-AA10-6E959D0BBD02}" destId="{320D1B38-87D8-4106-9A04-2140EFBF9670}" srcOrd="0" destOrd="0" presId="urn:microsoft.com/office/officeart/2005/8/layout/vList5"/>
    <dgm:cxn modelId="{65F3D047-9D69-40E5-B121-BD20AA79C064}" type="presParOf" srcId="{320D1B38-87D8-4106-9A04-2140EFBF9670}" destId="{F8A49893-D448-4DB0-8189-0E4A509A3776}" srcOrd="0" destOrd="0" presId="urn:microsoft.com/office/officeart/2005/8/layout/vList5"/>
    <dgm:cxn modelId="{98F2338A-2215-4541-A8A3-795C8D9BDA8F}" type="presParOf" srcId="{320D1B38-87D8-4106-9A04-2140EFBF9670}" destId="{7A51065D-9DD3-498A-8A92-93D25B3109DA}" srcOrd="1" destOrd="0" presId="urn:microsoft.com/office/officeart/2005/8/layout/vList5"/>
    <dgm:cxn modelId="{69A8F755-D742-4C3A-86C4-191517CC0530}" type="presParOf" srcId="{C6963742-E931-4F0C-AA10-6E959D0BBD02}" destId="{252E95AC-8A93-49F6-968E-4FB057E56A58}" srcOrd="1" destOrd="0" presId="urn:microsoft.com/office/officeart/2005/8/layout/vList5"/>
    <dgm:cxn modelId="{BC159C61-50A1-40D0-835B-1A0B51D789B4}" type="presParOf" srcId="{C6963742-E931-4F0C-AA10-6E959D0BBD02}" destId="{5F8486D3-3A0F-41AC-A392-17C2B563DC9E}" srcOrd="2" destOrd="0" presId="urn:microsoft.com/office/officeart/2005/8/layout/vList5"/>
    <dgm:cxn modelId="{2C208EA9-7F65-46E2-9CCF-9B41B06C01FC}" type="presParOf" srcId="{5F8486D3-3A0F-41AC-A392-17C2B563DC9E}" destId="{133A068B-47C8-43DB-911F-3E22C2AFBF27}" srcOrd="0" destOrd="0" presId="urn:microsoft.com/office/officeart/2005/8/layout/vList5"/>
    <dgm:cxn modelId="{0CF86B02-BCFB-40FE-8B73-C71537006312}" type="presParOf" srcId="{5F8486D3-3A0F-41AC-A392-17C2B563DC9E}" destId="{8B9C0012-BB50-4BA4-A0C3-5411855D46B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11B0B4-87EA-4E0C-BDEF-8E58E61994D6}" type="doc">
      <dgm:prSet loTypeId="urn:microsoft.com/office/officeart/2005/8/layout/vList5" loCatId="list" qsTypeId="urn:microsoft.com/office/officeart/2005/8/quickstyle/3d2" qsCatId="3D" csTypeId="urn:microsoft.com/office/officeart/2005/8/colors/accent2_2" csCatId="accent2" phldr="1"/>
      <dgm:spPr/>
      <dgm:t>
        <a:bodyPr/>
        <a:lstStyle/>
        <a:p>
          <a:endParaRPr lang="ru-RU"/>
        </a:p>
      </dgm:t>
    </dgm:pt>
    <dgm:pt modelId="{33DC1447-A0E6-4FF5-9890-A71EFA1A894A}">
      <dgm:prSet phldrT="[Текст]" custT="1"/>
      <dgm:spPr/>
      <dgm:t>
        <a:bodyPr/>
        <a:lstStyle/>
        <a:p>
          <a:r>
            <a:rPr lang="ru-RU" sz="1800" dirty="0"/>
            <a:t>В зависимости от целей взаимодействия и  адресата</a:t>
          </a:r>
        </a:p>
      </dgm:t>
    </dgm:pt>
    <dgm:pt modelId="{60EA18E4-F7CE-4D39-BFB0-198C141ED426}" type="parTrans" cxnId="{6144F9A7-2267-4646-877A-7FD487AE5B15}">
      <dgm:prSet/>
      <dgm:spPr/>
      <dgm:t>
        <a:bodyPr/>
        <a:lstStyle/>
        <a:p>
          <a:endParaRPr lang="ru-RU"/>
        </a:p>
      </dgm:t>
    </dgm:pt>
    <dgm:pt modelId="{7EACCAD1-4935-4B93-ACE0-7A8FABF33BDB}" type="sibTrans" cxnId="{6144F9A7-2267-4646-877A-7FD487AE5B15}">
      <dgm:prSet/>
      <dgm:spPr/>
      <dgm:t>
        <a:bodyPr/>
        <a:lstStyle/>
        <a:p>
          <a:endParaRPr lang="ru-RU"/>
        </a:p>
      </dgm:t>
    </dgm:pt>
    <dgm:pt modelId="{B9DD11E9-D272-46B7-84A4-9CB7B67E0E81}">
      <dgm:prSet phldrT="[Текст]" custT="1"/>
      <dgm:spPr/>
      <dgm:t>
        <a:bodyPr/>
        <a:lstStyle/>
        <a:p>
          <a:r>
            <a:rPr lang="ru-RU" sz="2000" dirty="0"/>
            <a:t>Возможно разделение видов докладных записок по содержанию</a:t>
          </a:r>
        </a:p>
      </dgm:t>
    </dgm:pt>
    <dgm:pt modelId="{DC2B0753-9326-4224-9C41-4F7A6992A673}" type="parTrans" cxnId="{F9FED2FB-E7E7-4ECB-B61D-B2B510687B0C}">
      <dgm:prSet/>
      <dgm:spPr/>
      <dgm:t>
        <a:bodyPr/>
        <a:lstStyle/>
        <a:p>
          <a:endParaRPr lang="ru-RU"/>
        </a:p>
      </dgm:t>
    </dgm:pt>
    <dgm:pt modelId="{EE2D9FA4-1BF3-433E-92D6-6A46ACB053D2}" type="sibTrans" cxnId="{F9FED2FB-E7E7-4ECB-B61D-B2B510687B0C}">
      <dgm:prSet/>
      <dgm:spPr/>
      <dgm:t>
        <a:bodyPr/>
        <a:lstStyle/>
        <a:p>
          <a:endParaRPr lang="ru-RU"/>
        </a:p>
      </dgm:t>
    </dgm:pt>
    <dgm:pt modelId="{D6CC3C6A-6931-443C-924A-BBB37C8D3E6C}">
      <dgm:prSet phldrT="[Текст]"/>
      <dgm:spPr/>
      <dgm:t>
        <a:bodyPr/>
        <a:lstStyle/>
        <a:p>
          <a:r>
            <a:rPr lang="ru-RU" dirty="0"/>
            <a:t>информационные, доводящие определенные сведения до руководства;</a:t>
          </a:r>
          <a:endParaRPr lang="ru-RU" b="1" dirty="0"/>
        </a:p>
      </dgm:t>
    </dgm:pt>
    <dgm:pt modelId="{96E33AED-76FD-423D-8624-84B3DE22522C}" type="parTrans" cxnId="{F61A7E8F-CBDA-4B12-9FEB-1E6B719FFBA8}">
      <dgm:prSet/>
      <dgm:spPr/>
      <dgm:t>
        <a:bodyPr/>
        <a:lstStyle/>
        <a:p>
          <a:endParaRPr lang="ru-RU"/>
        </a:p>
      </dgm:t>
    </dgm:pt>
    <dgm:pt modelId="{4F264AD2-6E9A-4269-B87E-C9C4B8B74F80}" type="sibTrans" cxnId="{F61A7E8F-CBDA-4B12-9FEB-1E6B719FFBA8}">
      <dgm:prSet/>
      <dgm:spPr/>
      <dgm:t>
        <a:bodyPr/>
        <a:lstStyle/>
        <a:p>
          <a:endParaRPr lang="ru-RU"/>
        </a:p>
      </dgm:t>
    </dgm:pt>
    <dgm:pt modelId="{602324A2-450A-4304-8571-C4A708C46104}">
      <dgm:prSet custT="1"/>
      <dgm:spPr/>
      <dgm:t>
        <a:bodyPr/>
        <a:lstStyle/>
        <a:p>
          <a:r>
            <a:rPr lang="ru-RU" sz="2800" dirty="0"/>
            <a:t>внешними ­– когда информируют вышестоящие организации;</a:t>
          </a:r>
          <a:endParaRPr lang="ru-RU" sz="2800" b="1" dirty="0"/>
        </a:p>
      </dgm:t>
    </dgm:pt>
    <dgm:pt modelId="{72679DF0-9F70-4CD3-AA7B-16C319726F7C}" type="sibTrans" cxnId="{1A9C5899-3A9B-452E-8126-56CFD353A549}">
      <dgm:prSet/>
      <dgm:spPr/>
      <dgm:t>
        <a:bodyPr/>
        <a:lstStyle/>
        <a:p>
          <a:endParaRPr lang="ru-RU"/>
        </a:p>
      </dgm:t>
    </dgm:pt>
    <dgm:pt modelId="{AF301E2D-0CC9-4FFF-A895-87BAD9120F8C}" type="parTrans" cxnId="{1A9C5899-3A9B-452E-8126-56CFD353A549}">
      <dgm:prSet/>
      <dgm:spPr/>
      <dgm:t>
        <a:bodyPr/>
        <a:lstStyle/>
        <a:p>
          <a:endParaRPr lang="ru-RU"/>
        </a:p>
      </dgm:t>
    </dgm:pt>
    <dgm:pt modelId="{5B923817-F56A-4C7B-ACE1-342496CA3D8A}">
      <dgm:prSet custT="1"/>
      <dgm:spPr/>
      <dgm:t>
        <a:bodyPr/>
        <a:lstStyle/>
        <a:p>
          <a:r>
            <a:rPr lang="ru-RU" sz="2800" dirty="0"/>
            <a:t>внутренними – поданными на имя руководителя организации.</a:t>
          </a:r>
        </a:p>
      </dgm:t>
    </dgm:pt>
    <dgm:pt modelId="{2D09B3A7-0A95-4A59-A7CF-59057BA00B73}" type="parTrans" cxnId="{9D6B2F89-DC7E-4570-89D1-212F4AC5522C}">
      <dgm:prSet/>
      <dgm:spPr/>
      <dgm:t>
        <a:bodyPr/>
        <a:lstStyle/>
        <a:p>
          <a:endParaRPr lang="ru-RU"/>
        </a:p>
      </dgm:t>
    </dgm:pt>
    <dgm:pt modelId="{1E67C6A7-7FEA-4BEF-85A9-60EF065D1D49}" type="sibTrans" cxnId="{9D6B2F89-DC7E-4570-89D1-212F4AC5522C}">
      <dgm:prSet/>
      <dgm:spPr/>
      <dgm:t>
        <a:bodyPr/>
        <a:lstStyle/>
        <a:p>
          <a:endParaRPr lang="ru-RU"/>
        </a:p>
      </dgm:t>
    </dgm:pt>
    <dgm:pt modelId="{A10E87E0-4380-44A8-851C-756F3F0177AC}">
      <dgm:prSet/>
      <dgm:spPr/>
      <dgm:t>
        <a:bodyPr/>
        <a:lstStyle/>
        <a:p>
          <a:r>
            <a:rPr lang="ru-RU"/>
            <a:t>отчетные, для сообщений результатов на определенных этапах деятельности;</a:t>
          </a:r>
          <a:endParaRPr lang="ru-RU" dirty="0"/>
        </a:p>
      </dgm:t>
    </dgm:pt>
    <dgm:pt modelId="{B63C461A-3515-4894-9FF5-0C80ECA636C6}" type="parTrans" cxnId="{9D6E668B-C8A0-48DD-9028-0CCEFD18522B}">
      <dgm:prSet/>
      <dgm:spPr/>
      <dgm:t>
        <a:bodyPr/>
        <a:lstStyle/>
        <a:p>
          <a:endParaRPr lang="ru-RU"/>
        </a:p>
      </dgm:t>
    </dgm:pt>
    <dgm:pt modelId="{5A1D5AD8-BEE1-45ED-A8B0-F9C5A7E0FF03}" type="sibTrans" cxnId="{9D6E668B-C8A0-48DD-9028-0CCEFD18522B}">
      <dgm:prSet/>
      <dgm:spPr/>
      <dgm:t>
        <a:bodyPr/>
        <a:lstStyle/>
        <a:p>
          <a:endParaRPr lang="ru-RU"/>
        </a:p>
      </dgm:t>
    </dgm:pt>
    <dgm:pt modelId="{D45D6D1B-118B-4D23-BC5E-C3BBA176F1BF}">
      <dgm:prSet/>
      <dgm:spPr/>
      <dgm:t>
        <a:bodyPr/>
        <a:lstStyle/>
        <a:p>
          <a:r>
            <a:rPr lang="ru-RU" dirty="0"/>
            <a:t>инициативные, когда работники вносят свои предложения.</a:t>
          </a:r>
        </a:p>
      </dgm:t>
    </dgm:pt>
    <dgm:pt modelId="{7BFE0A05-C6E7-4417-9FA8-005D1ADC171E}" type="parTrans" cxnId="{248AD5CA-7D78-4BEC-9402-D3EA683886DE}">
      <dgm:prSet/>
      <dgm:spPr/>
      <dgm:t>
        <a:bodyPr/>
        <a:lstStyle/>
        <a:p>
          <a:endParaRPr lang="ru-RU"/>
        </a:p>
      </dgm:t>
    </dgm:pt>
    <dgm:pt modelId="{54FE0D93-BFFA-4B54-86CE-04D4AE4F97A1}" type="sibTrans" cxnId="{248AD5CA-7D78-4BEC-9402-D3EA683886DE}">
      <dgm:prSet/>
      <dgm:spPr/>
      <dgm:t>
        <a:bodyPr/>
        <a:lstStyle/>
        <a:p>
          <a:endParaRPr lang="ru-RU"/>
        </a:p>
      </dgm:t>
    </dgm:pt>
    <dgm:pt modelId="{C6963742-E931-4F0C-AA10-6E959D0BBD02}" type="pres">
      <dgm:prSet presAssocID="{EF11B0B4-87EA-4E0C-BDEF-8E58E61994D6}" presName="Name0" presStyleCnt="0">
        <dgm:presLayoutVars>
          <dgm:dir/>
          <dgm:animLvl val="lvl"/>
          <dgm:resizeHandles val="exact"/>
        </dgm:presLayoutVars>
      </dgm:prSet>
      <dgm:spPr/>
    </dgm:pt>
    <dgm:pt modelId="{320D1B38-87D8-4106-9A04-2140EFBF9670}" type="pres">
      <dgm:prSet presAssocID="{33DC1447-A0E6-4FF5-9890-A71EFA1A894A}" presName="linNode" presStyleCnt="0"/>
      <dgm:spPr/>
    </dgm:pt>
    <dgm:pt modelId="{F8A49893-D448-4DB0-8189-0E4A509A3776}" type="pres">
      <dgm:prSet presAssocID="{33DC1447-A0E6-4FF5-9890-A71EFA1A894A}" presName="parentText" presStyleLbl="node1" presStyleIdx="0" presStyleCnt="2" custScaleX="67625">
        <dgm:presLayoutVars>
          <dgm:chMax val="1"/>
          <dgm:bulletEnabled val="1"/>
        </dgm:presLayoutVars>
      </dgm:prSet>
      <dgm:spPr/>
    </dgm:pt>
    <dgm:pt modelId="{7A51065D-9DD3-498A-8A92-93D25B3109DA}" type="pres">
      <dgm:prSet presAssocID="{33DC1447-A0E6-4FF5-9890-A71EFA1A894A}" presName="descendantText" presStyleLbl="alignAccFollowNode1" presStyleIdx="0" presStyleCnt="2" custScaleX="127215" custScaleY="107954">
        <dgm:presLayoutVars>
          <dgm:bulletEnabled val="1"/>
        </dgm:presLayoutVars>
      </dgm:prSet>
      <dgm:spPr/>
    </dgm:pt>
    <dgm:pt modelId="{252E95AC-8A93-49F6-968E-4FB057E56A58}" type="pres">
      <dgm:prSet presAssocID="{7EACCAD1-4935-4B93-ACE0-7A8FABF33BDB}" presName="sp" presStyleCnt="0"/>
      <dgm:spPr/>
    </dgm:pt>
    <dgm:pt modelId="{5F8486D3-3A0F-41AC-A392-17C2B563DC9E}" type="pres">
      <dgm:prSet presAssocID="{B9DD11E9-D272-46B7-84A4-9CB7B67E0E81}" presName="linNode" presStyleCnt="0"/>
      <dgm:spPr/>
    </dgm:pt>
    <dgm:pt modelId="{133A068B-47C8-43DB-911F-3E22C2AFBF27}" type="pres">
      <dgm:prSet presAssocID="{B9DD11E9-D272-46B7-84A4-9CB7B67E0E81}" presName="parentText" presStyleLbl="node1" presStyleIdx="1" presStyleCnt="2" custScaleX="62835">
        <dgm:presLayoutVars>
          <dgm:chMax val="1"/>
          <dgm:bulletEnabled val="1"/>
        </dgm:presLayoutVars>
      </dgm:prSet>
      <dgm:spPr/>
    </dgm:pt>
    <dgm:pt modelId="{8B9C0012-BB50-4BA4-A0C3-5411855D46B2}" type="pres">
      <dgm:prSet presAssocID="{B9DD11E9-D272-46B7-84A4-9CB7B67E0E81}" presName="descendantText" presStyleLbl="alignAccFollowNode1" presStyleIdx="1" presStyleCnt="2" custScaleX="120226" custScaleY="114610">
        <dgm:presLayoutVars>
          <dgm:bulletEnabled val="1"/>
        </dgm:presLayoutVars>
      </dgm:prSet>
      <dgm:spPr/>
    </dgm:pt>
  </dgm:ptLst>
  <dgm:cxnLst>
    <dgm:cxn modelId="{C0D01906-0A72-4120-B8EF-212E650BB92E}" type="presOf" srcId="{5B923817-F56A-4C7B-ACE1-342496CA3D8A}" destId="{7A51065D-9DD3-498A-8A92-93D25B3109DA}" srcOrd="0" destOrd="1" presId="urn:microsoft.com/office/officeart/2005/8/layout/vList5"/>
    <dgm:cxn modelId="{D032D514-509D-4846-BBF0-E6A53050FF2E}" type="presOf" srcId="{33DC1447-A0E6-4FF5-9890-A71EFA1A894A}" destId="{F8A49893-D448-4DB0-8189-0E4A509A3776}" srcOrd="0" destOrd="0" presId="urn:microsoft.com/office/officeart/2005/8/layout/vList5"/>
    <dgm:cxn modelId="{AA9D7A41-A8D6-4E34-9F08-11A0FB848AF0}" type="presOf" srcId="{A10E87E0-4380-44A8-851C-756F3F0177AC}" destId="{8B9C0012-BB50-4BA4-A0C3-5411855D46B2}" srcOrd="0" destOrd="1" presId="urn:microsoft.com/office/officeart/2005/8/layout/vList5"/>
    <dgm:cxn modelId="{B1498576-31B1-4E88-95AB-7B8F72B0F3EC}" type="presOf" srcId="{EF11B0B4-87EA-4E0C-BDEF-8E58E61994D6}" destId="{C6963742-E931-4F0C-AA10-6E959D0BBD02}" srcOrd="0" destOrd="0" presId="urn:microsoft.com/office/officeart/2005/8/layout/vList5"/>
    <dgm:cxn modelId="{9D6B2F89-DC7E-4570-89D1-212F4AC5522C}" srcId="{33DC1447-A0E6-4FF5-9890-A71EFA1A894A}" destId="{5B923817-F56A-4C7B-ACE1-342496CA3D8A}" srcOrd="1" destOrd="0" parTransId="{2D09B3A7-0A95-4A59-A7CF-59057BA00B73}" sibTransId="{1E67C6A7-7FEA-4BEF-85A9-60EF065D1D49}"/>
    <dgm:cxn modelId="{9D6E668B-C8A0-48DD-9028-0CCEFD18522B}" srcId="{B9DD11E9-D272-46B7-84A4-9CB7B67E0E81}" destId="{A10E87E0-4380-44A8-851C-756F3F0177AC}" srcOrd="1" destOrd="0" parTransId="{B63C461A-3515-4894-9FF5-0C80ECA636C6}" sibTransId="{5A1D5AD8-BEE1-45ED-A8B0-F9C5A7E0FF03}"/>
    <dgm:cxn modelId="{F61A7E8F-CBDA-4B12-9FEB-1E6B719FFBA8}" srcId="{B9DD11E9-D272-46B7-84A4-9CB7B67E0E81}" destId="{D6CC3C6A-6931-443C-924A-BBB37C8D3E6C}" srcOrd="0" destOrd="0" parTransId="{96E33AED-76FD-423D-8624-84B3DE22522C}" sibTransId="{4F264AD2-6E9A-4269-B87E-C9C4B8B74F80}"/>
    <dgm:cxn modelId="{1A9C5899-3A9B-452E-8126-56CFD353A549}" srcId="{33DC1447-A0E6-4FF5-9890-A71EFA1A894A}" destId="{602324A2-450A-4304-8571-C4A708C46104}" srcOrd="0" destOrd="0" parTransId="{AF301E2D-0CC9-4FFF-A895-87BAD9120F8C}" sibTransId="{72679DF0-9F70-4CD3-AA7B-16C319726F7C}"/>
    <dgm:cxn modelId="{CC7AE8A5-052E-4778-9BED-EF82358449FA}" type="presOf" srcId="{D6CC3C6A-6931-443C-924A-BBB37C8D3E6C}" destId="{8B9C0012-BB50-4BA4-A0C3-5411855D46B2}" srcOrd="0" destOrd="0" presId="urn:microsoft.com/office/officeart/2005/8/layout/vList5"/>
    <dgm:cxn modelId="{6144F9A7-2267-4646-877A-7FD487AE5B15}" srcId="{EF11B0B4-87EA-4E0C-BDEF-8E58E61994D6}" destId="{33DC1447-A0E6-4FF5-9890-A71EFA1A894A}" srcOrd="0" destOrd="0" parTransId="{60EA18E4-F7CE-4D39-BFB0-198C141ED426}" sibTransId="{7EACCAD1-4935-4B93-ACE0-7A8FABF33BDB}"/>
    <dgm:cxn modelId="{9A2EBBB0-C699-42CC-B88B-5374A7A2660D}" type="presOf" srcId="{D45D6D1B-118B-4D23-BC5E-C3BBA176F1BF}" destId="{8B9C0012-BB50-4BA4-A0C3-5411855D46B2}" srcOrd="0" destOrd="2" presId="urn:microsoft.com/office/officeart/2005/8/layout/vList5"/>
    <dgm:cxn modelId="{248AD5CA-7D78-4BEC-9402-D3EA683886DE}" srcId="{B9DD11E9-D272-46B7-84A4-9CB7B67E0E81}" destId="{D45D6D1B-118B-4D23-BC5E-C3BBA176F1BF}" srcOrd="2" destOrd="0" parTransId="{7BFE0A05-C6E7-4417-9FA8-005D1ADC171E}" sibTransId="{54FE0D93-BFFA-4B54-86CE-04D4AE4F97A1}"/>
    <dgm:cxn modelId="{32F2C4DC-2D08-49F1-9090-06D2FDC43A6A}" type="presOf" srcId="{602324A2-450A-4304-8571-C4A708C46104}" destId="{7A51065D-9DD3-498A-8A92-93D25B3109DA}" srcOrd="0" destOrd="0" presId="urn:microsoft.com/office/officeart/2005/8/layout/vList5"/>
    <dgm:cxn modelId="{EE6BB3F7-AA57-447C-BCF1-F6F1AF7D78D3}" type="presOf" srcId="{B9DD11E9-D272-46B7-84A4-9CB7B67E0E81}" destId="{133A068B-47C8-43DB-911F-3E22C2AFBF27}" srcOrd="0" destOrd="0" presId="urn:microsoft.com/office/officeart/2005/8/layout/vList5"/>
    <dgm:cxn modelId="{F9FED2FB-E7E7-4ECB-B61D-B2B510687B0C}" srcId="{EF11B0B4-87EA-4E0C-BDEF-8E58E61994D6}" destId="{B9DD11E9-D272-46B7-84A4-9CB7B67E0E81}" srcOrd="1" destOrd="0" parTransId="{DC2B0753-9326-4224-9C41-4F7A6992A673}" sibTransId="{EE2D9FA4-1BF3-433E-92D6-6A46ACB053D2}"/>
    <dgm:cxn modelId="{0C362287-2A02-40F1-ACEE-4C3D3448BAAC}" type="presParOf" srcId="{C6963742-E931-4F0C-AA10-6E959D0BBD02}" destId="{320D1B38-87D8-4106-9A04-2140EFBF9670}" srcOrd="0" destOrd="0" presId="urn:microsoft.com/office/officeart/2005/8/layout/vList5"/>
    <dgm:cxn modelId="{65F3D047-9D69-40E5-B121-BD20AA79C064}" type="presParOf" srcId="{320D1B38-87D8-4106-9A04-2140EFBF9670}" destId="{F8A49893-D448-4DB0-8189-0E4A509A3776}" srcOrd="0" destOrd="0" presId="urn:microsoft.com/office/officeart/2005/8/layout/vList5"/>
    <dgm:cxn modelId="{98F2338A-2215-4541-A8A3-795C8D9BDA8F}" type="presParOf" srcId="{320D1B38-87D8-4106-9A04-2140EFBF9670}" destId="{7A51065D-9DD3-498A-8A92-93D25B3109DA}" srcOrd="1" destOrd="0" presId="urn:microsoft.com/office/officeart/2005/8/layout/vList5"/>
    <dgm:cxn modelId="{69A8F755-D742-4C3A-86C4-191517CC0530}" type="presParOf" srcId="{C6963742-E931-4F0C-AA10-6E959D0BBD02}" destId="{252E95AC-8A93-49F6-968E-4FB057E56A58}" srcOrd="1" destOrd="0" presId="urn:microsoft.com/office/officeart/2005/8/layout/vList5"/>
    <dgm:cxn modelId="{BC159C61-50A1-40D0-835B-1A0B51D789B4}" type="presParOf" srcId="{C6963742-E931-4F0C-AA10-6E959D0BBD02}" destId="{5F8486D3-3A0F-41AC-A392-17C2B563DC9E}" srcOrd="2" destOrd="0" presId="urn:microsoft.com/office/officeart/2005/8/layout/vList5"/>
    <dgm:cxn modelId="{2C208EA9-7F65-46E2-9CCF-9B41B06C01FC}" type="presParOf" srcId="{5F8486D3-3A0F-41AC-A392-17C2B563DC9E}" destId="{133A068B-47C8-43DB-911F-3E22C2AFBF27}" srcOrd="0" destOrd="0" presId="urn:microsoft.com/office/officeart/2005/8/layout/vList5"/>
    <dgm:cxn modelId="{0CF86B02-BCFB-40FE-8B73-C71537006312}" type="presParOf" srcId="{5F8486D3-3A0F-41AC-A392-17C2B563DC9E}" destId="{8B9C0012-BB50-4BA4-A0C3-5411855D46B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51065D-9DD3-498A-8A92-93D25B3109DA}">
      <dsp:nvSpPr>
        <dsp:cNvPr id="0" name=""/>
        <dsp:cNvSpPr/>
      </dsp:nvSpPr>
      <dsp:spPr>
        <a:xfrm rot="5400000">
          <a:off x="3969719" y="-1862038"/>
          <a:ext cx="2335800" cy="6428837"/>
        </a:xfrm>
        <a:prstGeom prst="round2Same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5" dist="22984" dir="5400000" rotWithShape="0">
            <a:srgbClr val="000000">
              <a:alpha val="4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0010" tIns="40005" rIns="80010" bIns="40005" numCol="1" spcCol="1270" anchor="ctr" anchorCtr="0">
          <a:noAutofit/>
        </a:bodyPr>
        <a:lstStyle/>
        <a:p>
          <a:pPr marL="114300" lvl="1" indent="-114300" algn="l" defTabSz="622300">
            <a:lnSpc>
              <a:spcPct val="90000"/>
            </a:lnSpc>
            <a:spcBef>
              <a:spcPct val="0"/>
            </a:spcBef>
            <a:spcAft>
              <a:spcPct val="15000"/>
            </a:spcAft>
            <a:buChar char="•"/>
          </a:pPr>
          <a:r>
            <a:rPr lang="ru-RU" sz="1400" b="1" kern="1200" dirty="0"/>
            <a:t>Основание:...</a:t>
          </a:r>
        </a:p>
        <a:p>
          <a:pPr marL="114300" lvl="1" indent="-114300" algn="l" defTabSz="622300">
            <a:lnSpc>
              <a:spcPct val="90000"/>
            </a:lnSpc>
            <a:spcBef>
              <a:spcPct val="0"/>
            </a:spcBef>
            <a:spcAft>
              <a:spcPct val="15000"/>
            </a:spcAft>
            <a:buChar char="•"/>
          </a:pPr>
          <a:r>
            <a:rPr lang="ru-RU" sz="1400" b="1" kern="1200" dirty="0"/>
            <a:t>Составлен комиссией в составе:...</a:t>
          </a:r>
        </a:p>
        <a:p>
          <a:pPr marL="114300" lvl="1" indent="-114300" algn="l" defTabSz="622300">
            <a:lnSpc>
              <a:spcPct val="90000"/>
            </a:lnSpc>
            <a:spcBef>
              <a:spcPct val="0"/>
            </a:spcBef>
            <a:spcAft>
              <a:spcPct val="15000"/>
            </a:spcAft>
            <a:buChar char="•"/>
          </a:pPr>
          <a:r>
            <a:rPr lang="ru-RU" sz="1400" b="1" kern="1200" dirty="0"/>
            <a:t>Председатель:...</a:t>
          </a:r>
        </a:p>
        <a:p>
          <a:pPr marL="114300" lvl="1" indent="-114300" algn="l" defTabSz="622300">
            <a:lnSpc>
              <a:spcPct val="90000"/>
            </a:lnSpc>
            <a:spcBef>
              <a:spcPct val="0"/>
            </a:spcBef>
            <a:spcAft>
              <a:spcPct val="15000"/>
            </a:spcAft>
            <a:buChar char="•"/>
          </a:pPr>
          <a:r>
            <a:rPr lang="ru-RU" sz="1400" b="1" kern="1200" dirty="0"/>
            <a:t>Члены комиссии:...</a:t>
          </a:r>
        </a:p>
        <a:p>
          <a:pPr marL="114300" lvl="1" indent="-114300" algn="l" defTabSz="622300">
            <a:lnSpc>
              <a:spcPct val="90000"/>
            </a:lnSpc>
            <a:spcBef>
              <a:spcPct val="0"/>
            </a:spcBef>
            <a:spcAft>
              <a:spcPct val="15000"/>
            </a:spcAft>
            <a:buChar char="•"/>
          </a:pPr>
          <a:r>
            <a:rPr lang="ru-RU" sz="1400" b="1" kern="1200" dirty="0"/>
            <a:t>Присутствовали:...»</a:t>
          </a:r>
        </a:p>
        <a:p>
          <a:pPr marL="114300" lvl="1" indent="-114300" algn="l" defTabSz="622300">
            <a:lnSpc>
              <a:spcPct val="90000"/>
            </a:lnSpc>
            <a:spcBef>
              <a:spcPct val="0"/>
            </a:spcBef>
            <a:spcAft>
              <a:spcPct val="15000"/>
            </a:spcAft>
            <a:buChar char="•"/>
          </a:pPr>
          <a:r>
            <a:rPr lang="ru-RU" sz="1400" b="1" kern="1200" dirty="0"/>
            <a:t>При перечислении лиц, участвующих в составлении акта, указывают должности, инициалы, фамилии.</a:t>
          </a:r>
        </a:p>
        <a:p>
          <a:pPr marL="114300" lvl="1" indent="-114300" algn="l" defTabSz="622300">
            <a:lnSpc>
              <a:spcPct val="90000"/>
            </a:lnSpc>
            <a:spcBef>
              <a:spcPct val="0"/>
            </a:spcBef>
            <a:spcAft>
              <a:spcPct val="15000"/>
            </a:spcAft>
            <a:buChar char="•"/>
          </a:pPr>
          <a:r>
            <a:rPr lang="ru-RU" sz="1400" b="1" kern="1200" dirty="0"/>
            <a:t>Если акт составлен комиссией, то первым указывают председателя комиссии, его должность, инициалы и фамилию. Фамилии членов комиссии располагают в алфавитном порядке, нумеруют арабскими цифрами и пишут через полтора интервала.</a:t>
          </a:r>
        </a:p>
      </dsp:txBody>
      <dsp:txXfrm rot="-5400000">
        <a:off x="1923201" y="298504"/>
        <a:ext cx="6314813" cy="2107752"/>
      </dsp:txXfrm>
    </dsp:sp>
    <dsp:sp modelId="{F8A49893-D448-4DB0-8189-0E4A509A3776}">
      <dsp:nvSpPr>
        <dsp:cNvPr id="0" name=""/>
        <dsp:cNvSpPr/>
      </dsp:nvSpPr>
      <dsp:spPr>
        <a:xfrm>
          <a:off x="889" y="67"/>
          <a:ext cx="1922312" cy="2704624"/>
        </a:xfrm>
        <a:prstGeom prst="roundRect">
          <a:avLst/>
        </a:prstGeom>
        <a:gradFill rotWithShape="0">
          <a:gsLst>
            <a:gs pos="0">
              <a:schemeClr val="accent2">
                <a:hueOff val="0"/>
                <a:satOff val="0"/>
                <a:lumOff val="0"/>
                <a:alphaOff val="0"/>
                <a:lumMod val="95000"/>
              </a:schemeClr>
            </a:gs>
            <a:gs pos="100000">
              <a:schemeClr val="accent2">
                <a:hueOff val="0"/>
                <a:satOff val="0"/>
                <a:lumOff val="0"/>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ru-RU" sz="2000" kern="1200" dirty="0"/>
            <a:t>Вводная часть строится по схеме:</a:t>
          </a:r>
        </a:p>
      </dsp:txBody>
      <dsp:txXfrm>
        <a:off x="94729" y="93907"/>
        <a:ext cx="1734632" cy="2516944"/>
      </dsp:txXfrm>
    </dsp:sp>
    <dsp:sp modelId="{8B9C0012-BB50-4BA4-A0C3-5411855D46B2}">
      <dsp:nvSpPr>
        <dsp:cNvPr id="0" name=""/>
        <dsp:cNvSpPr/>
      </dsp:nvSpPr>
      <dsp:spPr>
        <a:xfrm rot="5400000">
          <a:off x="3864028" y="978670"/>
          <a:ext cx="2479816" cy="6427130"/>
        </a:xfrm>
        <a:prstGeom prst="round2Same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5" dist="22984" dir="5400000" rotWithShape="0">
            <a:srgbClr val="000000">
              <a:alpha val="4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ru-RU" sz="1400" b="1" kern="1200" dirty="0"/>
            <a:t>Излагают цели и задачи, сущность и характер проведенной работы, фиксируют установленные факты.</a:t>
          </a:r>
        </a:p>
        <a:p>
          <a:pPr marL="114300" lvl="1" indent="-114300" algn="l" defTabSz="622300">
            <a:lnSpc>
              <a:spcPct val="90000"/>
            </a:lnSpc>
            <a:spcBef>
              <a:spcPct val="0"/>
            </a:spcBef>
            <a:spcAft>
              <a:spcPct val="15000"/>
            </a:spcAft>
            <a:buChar char="•"/>
          </a:pPr>
          <a:r>
            <a:rPr lang="ru-RU" sz="1400" b="1" kern="1200" dirty="0"/>
            <a:t>В тексте должны быть сведения о количестве экземпляров акта и месте их нахождения.</a:t>
          </a:r>
        </a:p>
        <a:p>
          <a:pPr marL="114300" lvl="1" indent="-114300" algn="l" defTabSz="622300">
            <a:lnSpc>
              <a:spcPct val="90000"/>
            </a:lnSpc>
            <a:spcBef>
              <a:spcPct val="0"/>
            </a:spcBef>
            <a:spcAft>
              <a:spcPct val="15000"/>
            </a:spcAft>
            <a:buChar char="•"/>
          </a:pPr>
          <a:r>
            <a:rPr lang="ru-RU" sz="1400" b="1" kern="1200" dirty="0"/>
            <a:t>Дата акта должна соответствовать дню актируемого факта или события.</a:t>
          </a:r>
        </a:p>
        <a:p>
          <a:pPr marL="114300" lvl="1" indent="-114300" algn="l" defTabSz="622300">
            <a:lnSpc>
              <a:spcPct val="90000"/>
            </a:lnSpc>
            <a:spcBef>
              <a:spcPct val="0"/>
            </a:spcBef>
            <a:spcAft>
              <a:spcPct val="15000"/>
            </a:spcAft>
            <a:buChar char="•"/>
          </a:pPr>
          <a:r>
            <a:rPr lang="ru-RU" sz="1400" b="1" kern="1200" dirty="0"/>
            <a:t>После составления акта комиссия должна ознакомить с его содержанием лиц, упомянутых в акте, под роспись. При этом ставится отметка: «С актом ознакомлены — подпись, дата». Если имеются замечания, то акт визируется с отметкой «Замечания прилагаются».</a:t>
          </a:r>
        </a:p>
      </dsp:txBody>
      <dsp:txXfrm rot="-5400000">
        <a:off x="1890372" y="3073382"/>
        <a:ext cx="6306075" cy="2237706"/>
      </dsp:txXfrm>
    </dsp:sp>
    <dsp:sp modelId="{133A068B-47C8-43DB-911F-3E22C2AFBF27}">
      <dsp:nvSpPr>
        <dsp:cNvPr id="0" name=""/>
        <dsp:cNvSpPr/>
      </dsp:nvSpPr>
      <dsp:spPr>
        <a:xfrm>
          <a:off x="889" y="2839923"/>
          <a:ext cx="1889482" cy="2704624"/>
        </a:xfrm>
        <a:prstGeom prst="roundRect">
          <a:avLst/>
        </a:prstGeom>
        <a:gradFill rotWithShape="0">
          <a:gsLst>
            <a:gs pos="0">
              <a:schemeClr val="accent2">
                <a:hueOff val="0"/>
                <a:satOff val="0"/>
                <a:lumOff val="0"/>
                <a:alphaOff val="0"/>
                <a:lumMod val="95000"/>
              </a:schemeClr>
            </a:gs>
            <a:gs pos="100000">
              <a:schemeClr val="accent2">
                <a:hueOff val="0"/>
                <a:satOff val="0"/>
                <a:lumOff val="0"/>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ru-RU" sz="2000" kern="1200" dirty="0"/>
            <a:t>Констатирующая часть строится по схеме:</a:t>
          </a:r>
        </a:p>
      </dsp:txBody>
      <dsp:txXfrm>
        <a:off x="93126" y="2932160"/>
        <a:ext cx="1705008" cy="25201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51065D-9DD3-498A-8A92-93D25B3109DA}">
      <dsp:nvSpPr>
        <dsp:cNvPr id="0" name=""/>
        <dsp:cNvSpPr/>
      </dsp:nvSpPr>
      <dsp:spPr>
        <a:xfrm rot="5400000">
          <a:off x="3969719" y="-1862038"/>
          <a:ext cx="2335800" cy="6428837"/>
        </a:xfrm>
        <a:prstGeom prst="round2Same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5" dist="22984" dir="5400000" rotWithShape="0">
            <a:srgbClr val="000000">
              <a:alpha val="4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1920" tIns="60960" rIns="121920" bIns="60960" numCol="1" spcCol="1270" anchor="ctr" anchorCtr="0">
          <a:noAutofit/>
        </a:bodyPr>
        <a:lstStyle/>
        <a:p>
          <a:pPr marL="285750" lvl="1" indent="-285750" algn="l" defTabSz="1244600">
            <a:lnSpc>
              <a:spcPct val="90000"/>
            </a:lnSpc>
            <a:spcBef>
              <a:spcPct val="0"/>
            </a:spcBef>
            <a:spcAft>
              <a:spcPct val="15000"/>
            </a:spcAft>
            <a:buChar char="•"/>
          </a:pPr>
          <a:r>
            <a:rPr lang="ru-RU" sz="2800" kern="1200" dirty="0"/>
            <a:t>внешними ­– когда информируют вышестоящие организации;</a:t>
          </a:r>
          <a:endParaRPr lang="ru-RU" sz="2800" b="1" kern="1200" dirty="0"/>
        </a:p>
        <a:p>
          <a:pPr marL="285750" lvl="1" indent="-285750" algn="l" defTabSz="1244600">
            <a:lnSpc>
              <a:spcPct val="90000"/>
            </a:lnSpc>
            <a:spcBef>
              <a:spcPct val="0"/>
            </a:spcBef>
            <a:spcAft>
              <a:spcPct val="15000"/>
            </a:spcAft>
            <a:buChar char="•"/>
          </a:pPr>
          <a:r>
            <a:rPr lang="ru-RU" sz="2800" kern="1200" dirty="0"/>
            <a:t>внутренними – поданными на имя руководителя организации.</a:t>
          </a:r>
        </a:p>
      </dsp:txBody>
      <dsp:txXfrm rot="-5400000">
        <a:off x="1923201" y="298504"/>
        <a:ext cx="6314813" cy="2107752"/>
      </dsp:txXfrm>
    </dsp:sp>
    <dsp:sp modelId="{F8A49893-D448-4DB0-8189-0E4A509A3776}">
      <dsp:nvSpPr>
        <dsp:cNvPr id="0" name=""/>
        <dsp:cNvSpPr/>
      </dsp:nvSpPr>
      <dsp:spPr>
        <a:xfrm>
          <a:off x="889" y="67"/>
          <a:ext cx="1922312" cy="2704624"/>
        </a:xfrm>
        <a:prstGeom prst="roundRect">
          <a:avLst/>
        </a:prstGeom>
        <a:gradFill rotWithShape="0">
          <a:gsLst>
            <a:gs pos="0">
              <a:schemeClr val="accent2">
                <a:hueOff val="0"/>
                <a:satOff val="0"/>
                <a:lumOff val="0"/>
                <a:alphaOff val="0"/>
                <a:lumMod val="95000"/>
              </a:schemeClr>
            </a:gs>
            <a:gs pos="100000">
              <a:schemeClr val="accent2">
                <a:hueOff val="0"/>
                <a:satOff val="0"/>
                <a:lumOff val="0"/>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ru-RU" sz="1800" kern="1200" dirty="0"/>
            <a:t>В зависимости от целей взаимодействия и  адресата</a:t>
          </a:r>
        </a:p>
      </dsp:txBody>
      <dsp:txXfrm>
        <a:off x="94729" y="93907"/>
        <a:ext cx="1734632" cy="2516944"/>
      </dsp:txXfrm>
    </dsp:sp>
    <dsp:sp modelId="{8B9C0012-BB50-4BA4-A0C3-5411855D46B2}">
      <dsp:nvSpPr>
        <dsp:cNvPr id="0" name=""/>
        <dsp:cNvSpPr/>
      </dsp:nvSpPr>
      <dsp:spPr>
        <a:xfrm rot="5400000">
          <a:off x="3864028" y="978670"/>
          <a:ext cx="2479816" cy="6427130"/>
        </a:xfrm>
        <a:prstGeom prst="round2Same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5" dist="22984" dir="5400000" rotWithShape="0">
            <a:srgbClr val="000000">
              <a:alpha val="4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ru-RU" sz="2400" kern="1200" dirty="0"/>
            <a:t>информационные, доводящие определенные сведения до руководства;</a:t>
          </a:r>
          <a:endParaRPr lang="ru-RU" sz="2400" b="1" kern="1200" dirty="0"/>
        </a:p>
        <a:p>
          <a:pPr marL="228600" lvl="1" indent="-228600" algn="l" defTabSz="1066800">
            <a:lnSpc>
              <a:spcPct val="90000"/>
            </a:lnSpc>
            <a:spcBef>
              <a:spcPct val="0"/>
            </a:spcBef>
            <a:spcAft>
              <a:spcPct val="15000"/>
            </a:spcAft>
            <a:buChar char="•"/>
          </a:pPr>
          <a:r>
            <a:rPr lang="ru-RU" sz="2400" kern="1200"/>
            <a:t>отчетные, для сообщений результатов на определенных этапах деятельности;</a:t>
          </a:r>
          <a:endParaRPr lang="ru-RU" sz="2400" kern="1200" dirty="0"/>
        </a:p>
        <a:p>
          <a:pPr marL="228600" lvl="1" indent="-228600" algn="l" defTabSz="1066800">
            <a:lnSpc>
              <a:spcPct val="90000"/>
            </a:lnSpc>
            <a:spcBef>
              <a:spcPct val="0"/>
            </a:spcBef>
            <a:spcAft>
              <a:spcPct val="15000"/>
            </a:spcAft>
            <a:buChar char="•"/>
          </a:pPr>
          <a:r>
            <a:rPr lang="ru-RU" sz="2400" kern="1200" dirty="0"/>
            <a:t>инициативные, когда работники вносят свои предложения.</a:t>
          </a:r>
        </a:p>
      </dsp:txBody>
      <dsp:txXfrm rot="-5400000">
        <a:off x="1890372" y="3073382"/>
        <a:ext cx="6306075" cy="2237706"/>
      </dsp:txXfrm>
    </dsp:sp>
    <dsp:sp modelId="{133A068B-47C8-43DB-911F-3E22C2AFBF27}">
      <dsp:nvSpPr>
        <dsp:cNvPr id="0" name=""/>
        <dsp:cNvSpPr/>
      </dsp:nvSpPr>
      <dsp:spPr>
        <a:xfrm>
          <a:off x="889" y="2839923"/>
          <a:ext cx="1889482" cy="2704624"/>
        </a:xfrm>
        <a:prstGeom prst="roundRect">
          <a:avLst/>
        </a:prstGeom>
        <a:gradFill rotWithShape="0">
          <a:gsLst>
            <a:gs pos="0">
              <a:schemeClr val="accent2">
                <a:hueOff val="0"/>
                <a:satOff val="0"/>
                <a:lumOff val="0"/>
                <a:alphaOff val="0"/>
                <a:lumMod val="95000"/>
              </a:schemeClr>
            </a:gs>
            <a:gs pos="100000">
              <a:schemeClr val="accent2">
                <a:hueOff val="0"/>
                <a:satOff val="0"/>
                <a:lumOff val="0"/>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ru-RU" sz="2000" kern="1200" dirty="0"/>
            <a:t>Возможно разделение видов докладных записок по содержанию</a:t>
          </a:r>
        </a:p>
      </dsp:txBody>
      <dsp:txXfrm>
        <a:off x="93126" y="2932160"/>
        <a:ext cx="1705008" cy="252015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2099C5D7-D67F-4F4B-9BEE-D0F1C912CFA0}" type="slidenum">
              <a:rPr lang="ru-RU" smtClean="0"/>
              <a:pPr>
                <a:defRPr/>
              </a:pPr>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1155D0BC-BBA3-4530-B570-7B236363FA5F}"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B9B7DF9A-78D8-45D0-A20B-EF7E36BAC1E3}" type="slidenum">
              <a:rPr lang="ru-RU" smtClean="0"/>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8852D3D7-6260-43B6-BF6A-1A0CA8A3B919}" type="slidenum">
              <a:rPr lang="ru-RU" smtClean="0"/>
              <a:pPr>
                <a:defRPr/>
              </a:pPr>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EE3BA753-9848-41DE-9A45-497C65BE16B9}" type="slidenum">
              <a:rPr lang="ru-RU" smtClean="0"/>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185426F1-1DD7-4653-8D8E-341ABA8FCE7A}" type="slidenum">
              <a:rPr lang="ru-RU" smtClean="0"/>
              <a:pPr>
                <a:defRPr/>
              </a:pPr>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pPr>
              <a:defRPr/>
            </a:pPr>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A5CB12E4-82CE-4857-8825-34028CB45876}" type="slidenum">
              <a:rPr lang="ru-RU" smtClean="0"/>
              <a:pPr>
                <a:defRPr/>
              </a:pPr>
              <a:t>‹#›</a:t>
            </a:fld>
            <a:endParaRPr lang="ru-RU"/>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pPr>
              <a:defRPr/>
            </a:pPr>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pPr>
              <a:defRPr/>
            </a:pPr>
            <a:fld id="{EB051C38-4A2F-4555-81A7-B8A7FBD1F31B}" type="slidenum">
              <a:rPr lang="ru-RU" smtClean="0"/>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ru-RU"/>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pPr>
              <a:defRPr/>
            </a:pPr>
            <a:fld id="{108187A4-D92D-49F3-BCBA-A2229CF54057}" type="slidenum">
              <a:rPr lang="ru-RU" smtClean="0"/>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79CC5FB8-0C6A-4200-92FA-2E03B231C29B}" type="slidenum">
              <a:rPr lang="ru-RU" smtClean="0"/>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699A2D56-EC4A-437C-A859-C38BC8F961A9}" type="slidenum">
              <a:rPr lang="ru-RU" smtClean="0"/>
              <a:pPr>
                <a:defRPr/>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pPr>
              <a:defRPr/>
            </a:pPr>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pPr>
              <a:defRPr/>
            </a:pPr>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pPr>
              <a:defRPr/>
            </a:pPr>
            <a:fld id="{17EC0821-D912-4366-99F8-16FF7CEA7C8B}" type="slidenum">
              <a:rPr lang="ru-RU" smtClean="0"/>
              <a:pPr>
                <a:defRPr/>
              </a:pPr>
              <a:t>‹#›</a:t>
            </a:fld>
            <a:endParaRPr lang="ru-RU"/>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611188" y="2133600"/>
            <a:ext cx="8281987" cy="4103688"/>
          </a:xfrm>
        </p:spPr>
        <p:txBody>
          <a:bodyPr/>
          <a:lstStyle/>
          <a:p>
            <a:pPr marL="514350" indent="-514350" algn="just" eaLnBrk="1" hangingPunct="1">
              <a:buFont typeface="+mj-lt"/>
              <a:buAutoNum type="arabicPeriod"/>
              <a:defRPr/>
            </a:pPr>
            <a:r>
              <a:rPr lang="ru-RU" b="1" dirty="0">
                <a:effectLst/>
              </a:rPr>
              <a:t>Понятие, цели и назначение информационно-справочной документации</a:t>
            </a:r>
            <a:endParaRPr lang="ru-RU" dirty="0">
              <a:effectLst/>
            </a:endParaRPr>
          </a:p>
          <a:p>
            <a:pPr marL="514350" indent="-514350" algn="just" eaLnBrk="1" hangingPunct="1">
              <a:buFont typeface="+mj-lt"/>
              <a:buAutoNum type="arabicPeriod"/>
              <a:defRPr/>
            </a:pPr>
            <a:r>
              <a:rPr lang="ru-RU" b="1" dirty="0">
                <a:effectLst/>
              </a:rPr>
              <a:t>Виды справок и правила  их составления</a:t>
            </a:r>
            <a:endParaRPr lang="ru-RU" dirty="0">
              <a:effectLst/>
            </a:endParaRPr>
          </a:p>
          <a:p>
            <a:pPr marL="514350" indent="-514350" algn="just" eaLnBrk="1" hangingPunct="1">
              <a:buFont typeface="+mj-lt"/>
              <a:buAutoNum type="arabicPeriod"/>
              <a:defRPr/>
            </a:pPr>
            <a:r>
              <a:rPr lang="ru-RU" b="1" dirty="0">
                <a:effectLst/>
              </a:rPr>
              <a:t>Основные требования к актам</a:t>
            </a:r>
            <a:endParaRPr lang="ru-RU" dirty="0">
              <a:effectLst/>
            </a:endParaRPr>
          </a:p>
          <a:p>
            <a:pPr marL="514350" indent="-514350" algn="just" eaLnBrk="1" hangingPunct="1">
              <a:buFont typeface="+mj-lt"/>
              <a:buAutoNum type="arabicPeriod"/>
              <a:defRPr/>
            </a:pPr>
            <a:r>
              <a:rPr lang="ru-RU" b="1" dirty="0">
                <a:effectLst/>
              </a:rPr>
              <a:t>Докладные, объяснительные и служебные записки</a:t>
            </a:r>
            <a:endParaRPr lang="ru-RU" dirty="0">
              <a:effectLst/>
            </a:endParaRPr>
          </a:p>
          <a:p>
            <a:pPr algn="l" eaLnBrk="1" hangingPunct="1">
              <a:lnSpc>
                <a:spcPct val="90000"/>
              </a:lnSpc>
              <a:defRPr/>
            </a:pPr>
            <a:endParaRPr lang="ru-RU" b="1" dirty="0">
              <a:latin typeface="Monotype Corsiva" pitchFamily="66" charset="0"/>
            </a:endParaRPr>
          </a:p>
        </p:txBody>
      </p:sp>
      <p:sp>
        <p:nvSpPr>
          <p:cNvPr id="2050" name="Rectangle 2"/>
          <p:cNvSpPr>
            <a:spLocks noGrp="1" noChangeArrowheads="1"/>
          </p:cNvSpPr>
          <p:nvPr>
            <p:ph type="ctrTitle"/>
          </p:nvPr>
        </p:nvSpPr>
        <p:spPr>
          <a:xfrm>
            <a:off x="611188" y="188913"/>
            <a:ext cx="8278812" cy="1828800"/>
          </a:xfrm>
        </p:spPr>
        <p:txBody>
          <a:bodyPr>
            <a:normAutofit fontScale="90000"/>
          </a:bodyPr>
          <a:lstStyle/>
          <a:p>
            <a:pPr eaLnBrk="1" hangingPunct="1">
              <a:defRPr/>
            </a:pPr>
            <a:r>
              <a:rPr lang="ru-RU" sz="4000" b="1" i="1" dirty="0">
                <a:effectLst/>
              </a:rPr>
              <a:t>Информационно-справочные документы – основа коммуникаций организации</a:t>
            </a:r>
            <a:endParaRPr lang="ru-RU"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3768" y="260648"/>
            <a:ext cx="6512511" cy="1143000"/>
          </a:xfrm>
        </p:spPr>
        <p:txBody>
          <a:bodyPr>
            <a:normAutofit fontScale="90000"/>
          </a:bodyPr>
          <a:lstStyle/>
          <a:p>
            <a:pPr eaLnBrk="1" hangingPunct="1">
              <a:defRPr/>
            </a:pPr>
            <a:r>
              <a:rPr lang="ru-RU" sz="3600" b="1" dirty="0">
                <a:solidFill>
                  <a:schemeClr val="tx1"/>
                </a:solidFill>
                <a:effectLst/>
                <a:latin typeface="+mn-lt"/>
                <a:ea typeface="+mn-ea"/>
                <a:cs typeface="+mn-cs"/>
              </a:rPr>
              <a:t>Обязательными реквизитами справки являются:</a:t>
            </a:r>
            <a:br>
              <a:rPr lang="ru-RU" sz="3600" b="1" dirty="0">
                <a:solidFill>
                  <a:schemeClr val="tx1"/>
                </a:solidFill>
                <a:effectLst/>
                <a:latin typeface="+mn-lt"/>
                <a:ea typeface="+mn-ea"/>
                <a:cs typeface="+mn-cs"/>
              </a:rPr>
            </a:br>
            <a:endParaRPr lang="ru-RU" b="1" dirty="0"/>
          </a:p>
        </p:txBody>
      </p:sp>
      <p:sp>
        <p:nvSpPr>
          <p:cNvPr id="3" name="Объект 2"/>
          <p:cNvSpPr>
            <a:spLocks noGrp="1"/>
          </p:cNvSpPr>
          <p:nvPr>
            <p:ph sz="quarter" idx="13"/>
          </p:nvPr>
        </p:nvSpPr>
        <p:spPr>
          <a:xfrm>
            <a:off x="251520" y="1340768"/>
            <a:ext cx="8229600" cy="4933950"/>
          </a:xfrm>
        </p:spPr>
        <p:txBody>
          <a:bodyPr/>
          <a:lstStyle/>
          <a:p>
            <a:pPr marL="0" indent="0" eaLnBrk="1" hangingPunct="1">
              <a:buFont typeface="Wingdings" pitchFamily="2" charset="2"/>
              <a:buNone/>
              <a:defRPr/>
            </a:pPr>
            <a:r>
              <a:rPr lang="ru-RU" dirty="0">
                <a:effectLst/>
              </a:rPr>
              <a:t> </a:t>
            </a:r>
            <a:r>
              <a:rPr lang="ru-RU" sz="2400" b="1" dirty="0">
                <a:effectLst/>
              </a:rPr>
              <a:t>- наименование организации (для внутренней – наименование структурного подразделения),</a:t>
            </a:r>
          </a:p>
          <a:p>
            <a:pPr marL="0" indent="0" eaLnBrk="1" hangingPunct="1">
              <a:buFont typeface="Wingdings" pitchFamily="2" charset="2"/>
              <a:buNone/>
              <a:defRPr/>
            </a:pPr>
            <a:r>
              <a:rPr lang="ru-RU" sz="2400" b="1" dirty="0">
                <a:effectLst/>
              </a:rPr>
              <a:t>- наименование вида документа,</a:t>
            </a:r>
          </a:p>
          <a:p>
            <a:pPr marL="0" indent="0" eaLnBrk="1" hangingPunct="1">
              <a:buFont typeface="Wingdings" pitchFamily="2" charset="2"/>
              <a:buNone/>
              <a:defRPr/>
            </a:pPr>
            <a:r>
              <a:rPr lang="ru-RU" sz="2400" b="1" dirty="0">
                <a:effectLst/>
              </a:rPr>
              <a:t>- дата и регистрационный номер,</a:t>
            </a:r>
          </a:p>
          <a:p>
            <a:pPr marL="0" indent="0" eaLnBrk="1" hangingPunct="1">
              <a:buFont typeface="Wingdings" pitchFamily="2" charset="2"/>
              <a:buNone/>
              <a:defRPr/>
            </a:pPr>
            <a:r>
              <a:rPr lang="ru-RU" sz="2400" b="1" dirty="0">
                <a:effectLst/>
              </a:rPr>
              <a:t>- место составления (для внешней справки),</a:t>
            </a:r>
          </a:p>
          <a:p>
            <a:pPr marL="0" indent="0" eaLnBrk="1" hangingPunct="1">
              <a:buFont typeface="Wingdings" pitchFamily="2" charset="2"/>
              <a:buNone/>
              <a:defRPr/>
            </a:pPr>
            <a:r>
              <a:rPr lang="ru-RU" sz="2400" b="1" dirty="0">
                <a:effectLst/>
              </a:rPr>
              <a:t>- адресат,</a:t>
            </a:r>
          </a:p>
          <a:p>
            <a:pPr marL="0" indent="0" eaLnBrk="1" hangingPunct="1">
              <a:buFont typeface="Wingdings" pitchFamily="2" charset="2"/>
              <a:buNone/>
              <a:defRPr/>
            </a:pPr>
            <a:r>
              <a:rPr lang="ru-RU" sz="2400" b="1" dirty="0">
                <a:effectLst/>
              </a:rPr>
              <a:t>- заголовок к тексту (для справки, оформленной на формате А4),</a:t>
            </a:r>
          </a:p>
          <a:p>
            <a:pPr marL="0" indent="0" eaLnBrk="1" hangingPunct="1">
              <a:buFont typeface="Wingdings" pitchFamily="2" charset="2"/>
              <a:buNone/>
              <a:defRPr/>
            </a:pPr>
            <a:r>
              <a:rPr lang="ru-RU" sz="2400" b="1" dirty="0">
                <a:effectLst/>
              </a:rPr>
              <a:t>- подпись,</a:t>
            </a:r>
          </a:p>
          <a:p>
            <a:pPr marL="0" indent="0" eaLnBrk="1" hangingPunct="1">
              <a:buFont typeface="Wingdings" pitchFamily="2" charset="2"/>
              <a:buNone/>
              <a:defRPr/>
            </a:pPr>
            <a:r>
              <a:rPr lang="ru-RU" sz="2400" b="1" dirty="0">
                <a:effectLst/>
              </a:rPr>
              <a:t>- печать (для справки биографического и финансового характера)</a:t>
            </a:r>
          </a:p>
          <a:p>
            <a:pPr eaLnBrk="1" hangingPunct="1">
              <a:defRPr/>
            </a:pP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539750" y="0"/>
            <a:ext cx="8229600" cy="630238"/>
          </a:xfrm>
        </p:spPr>
        <p:txBody>
          <a:bodyPr>
            <a:normAutofit fontScale="90000"/>
          </a:bodyPr>
          <a:lstStyle/>
          <a:p>
            <a:pPr eaLnBrk="1" hangingPunct="1">
              <a:defRPr/>
            </a:pPr>
            <a:r>
              <a:rPr lang="ru-RU" sz="3800" b="1" i="1"/>
              <a:t>Образец справки</a:t>
            </a:r>
            <a:r>
              <a:rPr lang="ru-RU" sz="3800"/>
              <a:t> </a:t>
            </a:r>
          </a:p>
        </p:txBody>
      </p:sp>
      <p:sp>
        <p:nvSpPr>
          <p:cNvPr id="62467" name="Rectangle 3"/>
          <p:cNvSpPr>
            <a:spLocks noGrp="1" noChangeArrowheads="1"/>
          </p:cNvSpPr>
          <p:nvPr>
            <p:ph sz="quarter" idx="13"/>
          </p:nvPr>
        </p:nvSpPr>
        <p:spPr>
          <a:xfrm>
            <a:off x="457200" y="765175"/>
            <a:ext cx="8229600" cy="5365750"/>
          </a:xfrm>
        </p:spPr>
        <p:txBody>
          <a:bodyPr>
            <a:normAutofit fontScale="92500" lnSpcReduction="10000"/>
          </a:bodyPr>
          <a:lstStyle/>
          <a:p>
            <a:pPr marL="0" indent="266700" algn="ctr" eaLnBrk="1" hangingPunct="1">
              <a:lnSpc>
                <a:spcPct val="80000"/>
              </a:lnSpc>
              <a:buFont typeface="Wingdings" pitchFamily="2" charset="2"/>
              <a:buNone/>
              <a:defRPr/>
            </a:pPr>
            <a:r>
              <a:rPr lang="ru-RU" sz="2400" dirty="0"/>
              <a:t>ОТДЕЛ ПЕРЕВОЗОК</a:t>
            </a:r>
          </a:p>
          <a:p>
            <a:pPr marL="0" indent="266700" algn="r" eaLnBrk="1" hangingPunct="1">
              <a:lnSpc>
                <a:spcPct val="80000"/>
              </a:lnSpc>
              <a:buFont typeface="Wingdings" pitchFamily="2" charset="2"/>
              <a:buNone/>
              <a:defRPr/>
            </a:pPr>
            <a:r>
              <a:rPr lang="ru-RU" sz="2400" dirty="0"/>
              <a:t>     Генеральному директору</a:t>
            </a:r>
            <a:br>
              <a:rPr lang="ru-RU" sz="2400" dirty="0"/>
            </a:br>
            <a:r>
              <a:rPr lang="ru-RU" sz="2400" b="1" dirty="0"/>
              <a:t>	     </a:t>
            </a:r>
            <a:r>
              <a:rPr lang="ru-RU" sz="2400" dirty="0"/>
              <a:t>ООО «Туристической компании Мир»</a:t>
            </a:r>
            <a:endParaRPr lang="ru-RU" sz="2400" u="sng" dirty="0"/>
          </a:p>
          <a:p>
            <a:pPr marL="0" indent="266700" algn="r" eaLnBrk="1" hangingPunct="1">
              <a:lnSpc>
                <a:spcPct val="80000"/>
              </a:lnSpc>
              <a:buFont typeface="Wingdings" pitchFamily="2" charset="2"/>
              <a:buNone/>
              <a:defRPr/>
            </a:pPr>
            <a:r>
              <a:rPr lang="ru-RU" sz="2400" dirty="0"/>
              <a:t>г-ну М.М. Савельеву </a:t>
            </a:r>
          </a:p>
          <a:p>
            <a:pPr marL="0" indent="266700" eaLnBrk="1" hangingPunct="1">
              <a:lnSpc>
                <a:spcPct val="80000"/>
              </a:lnSpc>
              <a:buFont typeface="Wingdings" pitchFamily="2" charset="2"/>
              <a:buNone/>
              <a:defRPr/>
            </a:pPr>
            <a:endParaRPr lang="ru-RU" sz="2400" b="1" dirty="0"/>
          </a:p>
          <a:p>
            <a:pPr marL="0" indent="266700" algn="ctr" eaLnBrk="1" hangingPunct="1">
              <a:lnSpc>
                <a:spcPct val="80000"/>
              </a:lnSpc>
              <a:buFont typeface="Wingdings" pitchFamily="2" charset="2"/>
              <a:buNone/>
              <a:defRPr/>
            </a:pPr>
            <a:r>
              <a:rPr lang="ru-RU" sz="2400" b="1" dirty="0"/>
              <a:t>СПРАВКА </a:t>
            </a:r>
          </a:p>
          <a:p>
            <a:pPr marL="0" indent="266700" algn="ctr" eaLnBrk="1" hangingPunct="1">
              <a:lnSpc>
                <a:spcPct val="80000"/>
              </a:lnSpc>
              <a:buFont typeface="Wingdings" pitchFamily="2" charset="2"/>
              <a:buNone/>
              <a:defRPr/>
            </a:pPr>
            <a:r>
              <a:rPr lang="ru-RU" sz="2400" u="sng" dirty="0"/>
              <a:t>02.07.2020</a:t>
            </a:r>
            <a:r>
              <a:rPr lang="ru-RU" sz="2400" dirty="0"/>
              <a:t>	  № </a:t>
            </a:r>
            <a:r>
              <a:rPr lang="ru-RU" sz="2400" u="sng" dirty="0"/>
              <a:t>28</a:t>
            </a:r>
            <a:r>
              <a:rPr lang="ru-RU" sz="2400" dirty="0"/>
              <a:t> </a:t>
            </a:r>
          </a:p>
          <a:p>
            <a:pPr marL="0" indent="266700" eaLnBrk="1" hangingPunct="1">
              <a:lnSpc>
                <a:spcPct val="80000"/>
              </a:lnSpc>
              <a:buFont typeface="Wingdings" pitchFamily="2" charset="2"/>
              <a:buNone/>
              <a:defRPr/>
            </a:pPr>
            <a:r>
              <a:rPr lang="ru-RU" sz="2400" dirty="0"/>
              <a:t>Об организации авиаперевозок</a:t>
            </a:r>
          </a:p>
          <a:p>
            <a:pPr marL="0" indent="266700" eaLnBrk="1" hangingPunct="1">
              <a:lnSpc>
                <a:spcPct val="80000"/>
              </a:lnSpc>
              <a:buFont typeface="Wingdings" pitchFamily="2" charset="2"/>
              <a:buNone/>
              <a:defRPr/>
            </a:pPr>
            <a:r>
              <a:rPr lang="ru-RU" sz="2400" dirty="0"/>
              <a:t>туристов по состоянию на 01.07.2020</a:t>
            </a:r>
          </a:p>
          <a:p>
            <a:pPr marL="0" indent="266700" eaLnBrk="1" hangingPunct="1">
              <a:lnSpc>
                <a:spcPct val="80000"/>
              </a:lnSpc>
              <a:buFont typeface="Wingdings" pitchFamily="2" charset="2"/>
              <a:buNone/>
              <a:defRPr/>
            </a:pPr>
            <a:endParaRPr lang="ru-RU" sz="2400" dirty="0"/>
          </a:p>
          <a:p>
            <a:pPr marL="0" indent="266700" eaLnBrk="1" hangingPunct="1">
              <a:lnSpc>
                <a:spcPct val="80000"/>
              </a:lnSpc>
              <a:buFont typeface="Wingdings" pitchFamily="2" charset="2"/>
              <a:buNone/>
              <a:defRPr/>
            </a:pPr>
            <a:r>
              <a:rPr lang="ru-RU" sz="2400" dirty="0"/>
              <a:t>К началу туристического сезона ...</a:t>
            </a:r>
          </a:p>
          <a:p>
            <a:pPr marL="0" indent="266700" eaLnBrk="1" hangingPunct="1">
              <a:lnSpc>
                <a:spcPct val="80000"/>
              </a:lnSpc>
              <a:buFont typeface="Wingdings" pitchFamily="2" charset="2"/>
              <a:buNone/>
              <a:defRPr/>
            </a:pPr>
            <a:r>
              <a:rPr lang="ru-RU" sz="2400" dirty="0"/>
              <a:t>Для решения вопроса с отправкой туристических групп по предложению нашего отдела был заключен контракт с …</a:t>
            </a:r>
          </a:p>
          <a:p>
            <a:pPr marL="0" indent="266700" eaLnBrk="1" hangingPunct="1">
              <a:lnSpc>
                <a:spcPct val="80000"/>
              </a:lnSpc>
              <a:buFont typeface="Wingdings" pitchFamily="2" charset="2"/>
              <a:buNone/>
              <a:defRPr/>
            </a:pPr>
            <a:endParaRPr lang="ru-RU" sz="2400" dirty="0"/>
          </a:p>
          <a:p>
            <a:pPr marL="0" indent="266700" eaLnBrk="1" hangingPunct="1">
              <a:lnSpc>
                <a:spcPct val="80000"/>
              </a:lnSpc>
              <a:buFont typeface="Wingdings" pitchFamily="2" charset="2"/>
              <a:buNone/>
              <a:defRPr/>
            </a:pPr>
            <a:r>
              <a:rPr lang="ru-RU" sz="2400" dirty="0"/>
              <a:t>Ст. менеджер	                     О.Н. </a:t>
            </a:r>
            <a:r>
              <a:rPr lang="ru-RU" sz="2400" dirty="0" err="1"/>
              <a:t>Соколикова</a:t>
            </a:r>
            <a:endParaRPr lang="ru-RU"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50706"/>
          </a:xfrm>
        </p:spPr>
        <p:txBody>
          <a:bodyPr>
            <a:normAutofit/>
          </a:bodyPr>
          <a:lstStyle/>
          <a:p>
            <a:r>
              <a:rPr lang="ru-RU" b="1" dirty="0"/>
              <a:t>Акт </a:t>
            </a:r>
            <a:r>
              <a:rPr lang="ru-RU" dirty="0"/>
              <a:t>– документ, составленный несколькими лицами и подтверждающий установленные факты и события</a:t>
            </a:r>
            <a:br>
              <a:rPr lang="ru-RU" dirty="0"/>
            </a:br>
            <a:br>
              <a:rPr lang="ru-RU" dirty="0"/>
            </a:br>
            <a:endParaRPr lang="ru-RU" dirty="0"/>
          </a:p>
        </p:txBody>
      </p:sp>
    </p:spTree>
    <p:extLst>
      <p:ext uri="{BB962C8B-B14F-4D97-AF65-F5344CB8AC3E}">
        <p14:creationId xmlns:p14="http://schemas.microsoft.com/office/powerpoint/2010/main" val="74917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755576" y="188640"/>
            <a:ext cx="6512511" cy="1143000"/>
          </a:xfrm>
        </p:spPr>
        <p:txBody>
          <a:bodyPr>
            <a:normAutofit fontScale="90000"/>
          </a:bodyPr>
          <a:lstStyle/>
          <a:p>
            <a:pPr eaLnBrk="1" hangingPunct="1">
              <a:defRPr/>
            </a:pPr>
            <a:r>
              <a:rPr lang="ru-RU" b="1" dirty="0">
                <a:latin typeface="Times New Roman" panose="02020603050405020304" pitchFamily="18" charset="0"/>
                <a:cs typeface="Times New Roman" panose="02020603050405020304" pitchFamily="18" charset="0"/>
              </a:rPr>
              <a:t>Разновидности</a:t>
            </a:r>
            <a:r>
              <a:rPr lang="ru-RU" b="1" dirty="0">
                <a:latin typeface="Monotype Corsiva" pitchFamily="66" charset="0"/>
              </a:rPr>
              <a:t> </a:t>
            </a:r>
            <a:r>
              <a:rPr lang="ru-RU" b="1" dirty="0">
                <a:latin typeface="Times New Roman" panose="02020603050405020304" pitchFamily="18" charset="0"/>
                <a:cs typeface="Times New Roman" panose="02020603050405020304" pitchFamily="18" charset="0"/>
              </a:rPr>
              <a:t>актов</a:t>
            </a:r>
            <a:br>
              <a:rPr lang="ru-RU" b="1" dirty="0">
                <a:latin typeface="Monotype Corsiva" pitchFamily="66" charset="0"/>
              </a:rPr>
            </a:br>
            <a:endParaRPr lang="ru-RU" b="1" dirty="0">
              <a:latin typeface="Monotype Corsiva" pitchFamily="66" charset="0"/>
            </a:endParaRPr>
          </a:p>
        </p:txBody>
      </p:sp>
      <p:sp>
        <p:nvSpPr>
          <p:cNvPr id="58371" name="Rectangle 3"/>
          <p:cNvSpPr>
            <a:spLocks noGrp="1" noChangeArrowheads="1"/>
          </p:cNvSpPr>
          <p:nvPr>
            <p:ph sz="quarter" idx="13"/>
          </p:nvPr>
        </p:nvSpPr>
        <p:spPr>
          <a:xfrm>
            <a:off x="107504" y="980728"/>
            <a:ext cx="8784976" cy="5688632"/>
          </a:xfrm>
        </p:spPr>
        <p:txBody>
          <a:bodyPr>
            <a:normAutofit/>
          </a:bodyPr>
          <a:lstStyle/>
          <a:p>
            <a:pPr eaLnBrk="1" hangingPunct="1">
              <a:lnSpc>
                <a:spcPct val="80000"/>
              </a:lnSpc>
              <a:defRPr/>
            </a:pPr>
            <a:r>
              <a:rPr lang="ru-RU" sz="2800" b="1" dirty="0">
                <a:latin typeface="Times New Roman" panose="02020603050405020304" pitchFamily="18" charset="0"/>
                <a:cs typeface="Times New Roman" panose="02020603050405020304" pitchFamily="18" charset="0"/>
              </a:rPr>
              <a:t>сдачи-приемки (работ, материальных ценностей, документов); </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обследования (состоя­ния техники безопасности, противопожарной безопасности; условий труда; результатов дея­тельности); </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испытаний (образцов, систем, технологий); </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приема-сдачи (материальных цен­ностей, документов); </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приема-передачи (дел, денежных средств и иных ценностей);</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ревизии, инвентаризации; </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расследования аварий, несчастных случаев;</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ликвидации организации и т. д.</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404664"/>
            <a:ext cx="8064896" cy="6192688"/>
          </a:xfrm>
        </p:spPr>
        <p:txBody>
          <a:bodyPr>
            <a:normAutofit fontScale="92500"/>
          </a:bodyPr>
          <a:lstStyle/>
          <a:p>
            <a:pPr algn="ctr"/>
            <a:r>
              <a:rPr lang="ru-RU" sz="4400" dirty="0"/>
              <a:t>Акт – это документ, который составляется коллегиально (не менее двух составителей)</a:t>
            </a:r>
          </a:p>
          <a:p>
            <a:pPr algn="ctr"/>
            <a:r>
              <a:rPr lang="ru-RU" sz="4400" dirty="0"/>
              <a:t>Ведущим принципом для составителей акта является – установление фактического состояния дел и достоверное их отражение в акте. </a:t>
            </a:r>
          </a:p>
        </p:txBody>
      </p:sp>
    </p:spTree>
    <p:extLst>
      <p:ext uri="{BB962C8B-B14F-4D97-AF65-F5344CB8AC3E}">
        <p14:creationId xmlns:p14="http://schemas.microsoft.com/office/powerpoint/2010/main" val="2597112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0" y="0"/>
            <a:ext cx="9144000" cy="630237"/>
          </a:xfrm>
        </p:spPr>
        <p:txBody>
          <a:bodyPr>
            <a:normAutofit fontScale="90000"/>
          </a:bodyPr>
          <a:lstStyle/>
          <a:p>
            <a:pPr eaLnBrk="1" hangingPunct="1">
              <a:defRPr/>
            </a:pPr>
            <a:r>
              <a:rPr lang="ru-RU" sz="3800" b="1" dirty="0">
                <a:latin typeface="Times New Roman" panose="02020603050405020304" pitchFamily="18" charset="0"/>
                <a:cs typeface="Times New Roman" panose="02020603050405020304" pitchFamily="18" charset="0"/>
              </a:rPr>
              <a:t>Реквизиты акта :</a:t>
            </a:r>
            <a:br>
              <a:rPr lang="ru-RU" sz="3800" b="1" dirty="0">
                <a:latin typeface="Times New Roman" panose="02020603050405020304" pitchFamily="18" charset="0"/>
                <a:cs typeface="Times New Roman" panose="02020603050405020304" pitchFamily="18" charset="0"/>
              </a:rPr>
            </a:br>
            <a:endParaRPr lang="ru-RU" sz="3800" b="1" dirty="0">
              <a:latin typeface="Times New Roman" panose="02020603050405020304" pitchFamily="18" charset="0"/>
              <a:cs typeface="Times New Roman" panose="02020603050405020304" pitchFamily="18" charset="0"/>
            </a:endParaRPr>
          </a:p>
        </p:txBody>
      </p:sp>
      <p:sp>
        <p:nvSpPr>
          <p:cNvPr id="61443" name="Rectangle 3"/>
          <p:cNvSpPr>
            <a:spLocks noGrp="1" noChangeArrowheads="1"/>
          </p:cNvSpPr>
          <p:nvPr>
            <p:ph sz="quarter" idx="13"/>
          </p:nvPr>
        </p:nvSpPr>
        <p:spPr>
          <a:xfrm>
            <a:off x="395536" y="908720"/>
            <a:ext cx="8229600" cy="5510212"/>
          </a:xfrm>
        </p:spPr>
        <p:txBody>
          <a:bodyPr>
            <a:normAutofit fontScale="70000" lnSpcReduction="20000"/>
          </a:bodyPr>
          <a:lstStyle/>
          <a:p>
            <a:pPr eaLnBrk="1" hangingPunct="1">
              <a:lnSpc>
                <a:spcPct val="110000"/>
              </a:lnSpc>
              <a:defRPr/>
            </a:pPr>
            <a:r>
              <a:rPr lang="ru-RU" sz="2800" b="1" dirty="0">
                <a:latin typeface="Times New Roman" panose="02020603050405020304" pitchFamily="18" charset="0"/>
                <a:cs typeface="Times New Roman" panose="02020603050405020304" pitchFamily="18" charset="0"/>
              </a:rPr>
              <a:t>наименование министерства или ведомства;</a:t>
            </a:r>
          </a:p>
          <a:p>
            <a:pPr eaLnBrk="1" hangingPunct="1">
              <a:lnSpc>
                <a:spcPct val="110000"/>
              </a:lnSpc>
              <a:defRPr/>
            </a:pPr>
            <a:r>
              <a:rPr lang="ru-RU" sz="2800" b="1" dirty="0">
                <a:latin typeface="Times New Roman" panose="02020603050405020304" pitchFamily="18" charset="0"/>
                <a:cs typeface="Times New Roman" panose="02020603050405020304" pitchFamily="18" charset="0"/>
              </a:rPr>
              <a:t>наименование организации;</a:t>
            </a:r>
          </a:p>
          <a:p>
            <a:pPr eaLnBrk="1" hangingPunct="1">
              <a:lnSpc>
                <a:spcPct val="110000"/>
              </a:lnSpc>
              <a:defRPr/>
            </a:pPr>
            <a:r>
              <a:rPr lang="ru-RU" sz="2800" b="1" dirty="0">
                <a:latin typeface="Times New Roman" panose="02020603050405020304" pitchFamily="18" charset="0"/>
                <a:cs typeface="Times New Roman" panose="02020603050405020304" pitchFamily="18" charset="0"/>
              </a:rPr>
              <a:t>наименование структурного подразделения (если необходимо);</a:t>
            </a:r>
          </a:p>
          <a:p>
            <a:pPr eaLnBrk="1" hangingPunct="1">
              <a:lnSpc>
                <a:spcPct val="110000"/>
              </a:lnSpc>
              <a:defRPr/>
            </a:pPr>
            <a:r>
              <a:rPr lang="ru-RU" sz="2800" b="1" dirty="0">
                <a:latin typeface="Times New Roman" panose="02020603050405020304" pitchFamily="18" charset="0"/>
                <a:cs typeface="Times New Roman" panose="02020603050405020304" pitchFamily="18" charset="0"/>
              </a:rPr>
              <a:t>наименование вида документа (акт);</a:t>
            </a:r>
          </a:p>
          <a:p>
            <a:pPr eaLnBrk="1" hangingPunct="1">
              <a:lnSpc>
                <a:spcPct val="110000"/>
              </a:lnSpc>
              <a:defRPr/>
            </a:pPr>
            <a:r>
              <a:rPr lang="ru-RU" sz="2800" b="1" dirty="0">
                <a:latin typeface="Times New Roman" panose="02020603050405020304" pitchFamily="18" charset="0"/>
                <a:cs typeface="Times New Roman" panose="02020603050405020304" pitchFamily="18" charset="0"/>
              </a:rPr>
              <a:t>дата (актируемого события, проставляется при составлении акта</a:t>
            </a:r>
            <a:br>
              <a:rPr lang="ru-RU" sz="2800" b="1" dirty="0">
                <a:latin typeface="Times New Roman" panose="02020603050405020304" pitchFamily="18" charset="0"/>
                <a:cs typeface="Times New Roman" panose="02020603050405020304" pitchFamily="18" charset="0"/>
              </a:rPr>
            </a:br>
            <a:r>
              <a:rPr lang="ru-RU" sz="2800" b="1" dirty="0">
                <a:latin typeface="Times New Roman" panose="02020603050405020304" pitchFamily="18" charset="0"/>
                <a:cs typeface="Times New Roman" panose="02020603050405020304" pitchFamily="18" charset="0"/>
              </a:rPr>
              <a:t>независимо от того, когда он подписан);</a:t>
            </a:r>
          </a:p>
          <a:p>
            <a:pPr eaLnBrk="1" hangingPunct="1">
              <a:lnSpc>
                <a:spcPct val="110000"/>
              </a:lnSpc>
              <a:defRPr/>
            </a:pPr>
            <a:r>
              <a:rPr lang="ru-RU" sz="2800" b="1" dirty="0">
                <a:latin typeface="Times New Roman" panose="02020603050405020304" pitchFamily="18" charset="0"/>
                <a:cs typeface="Times New Roman" panose="02020603050405020304" pitchFamily="18" charset="0"/>
              </a:rPr>
              <a:t>регистрационный номер документа (на одной строке с датой);</a:t>
            </a:r>
          </a:p>
          <a:p>
            <a:pPr eaLnBrk="1" hangingPunct="1">
              <a:lnSpc>
                <a:spcPct val="110000"/>
              </a:lnSpc>
              <a:defRPr/>
            </a:pPr>
            <a:r>
              <a:rPr lang="ru-RU" sz="2800" b="1" dirty="0">
                <a:latin typeface="Times New Roman" panose="02020603050405020304" pitchFamily="18" charset="0"/>
                <a:cs typeface="Times New Roman" panose="02020603050405020304" pitchFamily="18" charset="0"/>
              </a:rPr>
              <a:t>заголовок документа;</a:t>
            </a:r>
          </a:p>
          <a:p>
            <a:pPr eaLnBrk="1" hangingPunct="1">
              <a:lnSpc>
                <a:spcPct val="110000"/>
              </a:lnSpc>
              <a:defRPr/>
            </a:pPr>
            <a:r>
              <a:rPr lang="ru-RU" sz="2800" b="1" dirty="0">
                <a:latin typeface="Times New Roman" panose="02020603050405020304" pitchFamily="18" charset="0"/>
                <a:cs typeface="Times New Roman" panose="02020603050405020304" pitchFamily="18" charset="0"/>
              </a:rPr>
              <a:t>место составления или издания документа (город);</a:t>
            </a:r>
          </a:p>
          <a:p>
            <a:pPr eaLnBrk="1" hangingPunct="1">
              <a:lnSpc>
                <a:spcPct val="110000"/>
              </a:lnSpc>
              <a:defRPr/>
            </a:pPr>
            <a:r>
              <a:rPr lang="ru-RU" sz="2800" b="1" dirty="0">
                <a:latin typeface="Times New Roman" panose="02020603050405020304" pitchFamily="18" charset="0"/>
                <a:cs typeface="Times New Roman" panose="02020603050405020304" pitchFamily="18" charset="0"/>
              </a:rPr>
              <a:t>текст документа (пишется через 1,5 интервала);</a:t>
            </a:r>
          </a:p>
          <a:p>
            <a:pPr eaLnBrk="1" hangingPunct="1">
              <a:lnSpc>
                <a:spcPct val="110000"/>
              </a:lnSpc>
              <a:defRPr/>
            </a:pPr>
            <a:r>
              <a:rPr lang="ru-RU" sz="2800" b="1" dirty="0">
                <a:latin typeface="Times New Roman" panose="02020603050405020304" pitchFamily="18" charset="0"/>
                <a:cs typeface="Times New Roman" panose="02020603050405020304" pitchFamily="18" charset="0"/>
              </a:rPr>
              <a:t>приложения (если они имеются);</a:t>
            </a:r>
          </a:p>
          <a:p>
            <a:pPr eaLnBrk="1" hangingPunct="1">
              <a:lnSpc>
                <a:spcPct val="110000"/>
              </a:lnSpc>
              <a:defRPr/>
            </a:pPr>
            <a:r>
              <a:rPr lang="ru-RU" sz="2800" b="1" dirty="0">
                <a:latin typeface="Times New Roman" panose="02020603050405020304" pitchFamily="18" charset="0"/>
                <a:cs typeface="Times New Roman" panose="02020603050405020304" pitchFamily="18" charset="0"/>
              </a:rPr>
              <a:t>грифы утверждения и согласования документа (при необходимости)</a:t>
            </a:r>
          </a:p>
          <a:p>
            <a:pPr eaLnBrk="1" hangingPunct="1">
              <a:lnSpc>
                <a:spcPct val="110000"/>
              </a:lnSpc>
              <a:defRPr/>
            </a:pPr>
            <a:r>
              <a:rPr lang="ru-RU" sz="2800" b="1" dirty="0">
                <a:latin typeface="Times New Roman" panose="02020603050405020304" pitchFamily="18" charset="0"/>
                <a:cs typeface="Times New Roman" panose="02020603050405020304" pitchFamily="18" charset="0"/>
              </a:rPr>
              <a:t> подписи всех лиц, указанных во вводной части, расшифровка фамилий, инициалы (без указания должностей).</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116632"/>
            <a:ext cx="6512511" cy="1143000"/>
          </a:xfrm>
        </p:spPr>
        <p:txBody>
          <a:bodyPr/>
          <a:lstStyle/>
          <a:p>
            <a:r>
              <a:rPr lang="ru-RU" sz="2800" dirty="0">
                <a:effectLst/>
              </a:rPr>
              <a:t>Требования к оформлению текста</a:t>
            </a:r>
            <a:endParaRPr lang="ru-RU" sz="2800" dirty="0"/>
          </a:p>
        </p:txBody>
      </p:sp>
      <p:graphicFrame>
        <p:nvGraphicFramePr>
          <p:cNvPr id="4" name="Объект 3"/>
          <p:cNvGraphicFramePr>
            <a:graphicFrameLocks noGrp="1"/>
          </p:cNvGraphicFramePr>
          <p:nvPr>
            <p:ph sz="quarter" idx="13"/>
            <p:extLst>
              <p:ext uri="{D42A27DB-BD31-4B8C-83A1-F6EECF244321}">
                <p14:modId xmlns:p14="http://schemas.microsoft.com/office/powerpoint/2010/main" val="594878719"/>
              </p:ext>
            </p:extLst>
          </p:nvPr>
        </p:nvGraphicFramePr>
        <p:xfrm>
          <a:off x="179512" y="836712"/>
          <a:ext cx="8352928"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3215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277813"/>
            <a:ext cx="8229600" cy="414337"/>
          </a:xfrm>
        </p:spPr>
        <p:txBody>
          <a:bodyPr>
            <a:normAutofit fontScale="90000"/>
          </a:bodyPr>
          <a:lstStyle/>
          <a:p>
            <a:pPr eaLnBrk="1" hangingPunct="1">
              <a:defRPr/>
            </a:pPr>
            <a:r>
              <a:rPr lang="ru-RU" sz="3800" b="1" i="1"/>
              <a:t>Образец акта приема-передачи</a:t>
            </a:r>
            <a:r>
              <a:rPr lang="ru-RU" sz="3800"/>
              <a:t> </a:t>
            </a:r>
          </a:p>
        </p:txBody>
      </p:sp>
      <p:sp>
        <p:nvSpPr>
          <p:cNvPr id="59395" name="Rectangle 3"/>
          <p:cNvSpPr>
            <a:spLocks noGrp="1" noChangeArrowheads="1"/>
          </p:cNvSpPr>
          <p:nvPr>
            <p:ph sz="quarter" idx="13"/>
          </p:nvPr>
        </p:nvSpPr>
        <p:spPr>
          <a:xfrm>
            <a:off x="468313" y="620713"/>
            <a:ext cx="8229600" cy="5365750"/>
          </a:xfrm>
        </p:spPr>
        <p:txBody>
          <a:bodyPr>
            <a:normAutofit lnSpcReduction="10000"/>
          </a:bodyPr>
          <a:lstStyle/>
          <a:p>
            <a:pPr marL="92075" indent="266700" algn="ctr" eaLnBrk="1" hangingPunct="1">
              <a:lnSpc>
                <a:spcPct val="80000"/>
              </a:lnSpc>
              <a:buFont typeface="Wingdings" pitchFamily="2" charset="2"/>
              <a:buNone/>
              <a:defRPr/>
            </a:pPr>
            <a:endParaRPr lang="ru-RU" sz="1800" b="1" dirty="0"/>
          </a:p>
          <a:p>
            <a:pPr marL="92075" indent="266700" algn="ctr" eaLnBrk="1" hangingPunct="1">
              <a:lnSpc>
                <a:spcPct val="80000"/>
              </a:lnSpc>
              <a:buFont typeface="Wingdings" pitchFamily="2" charset="2"/>
              <a:buNone/>
              <a:defRPr/>
            </a:pPr>
            <a:r>
              <a:rPr lang="ru-RU" sz="1800" b="1" dirty="0"/>
              <a:t>ООО «РОССИЙСКИЙ ФАРФОР»</a:t>
            </a:r>
          </a:p>
          <a:p>
            <a:pPr marL="92075" indent="266700" algn="ctr" eaLnBrk="1" hangingPunct="1">
              <a:lnSpc>
                <a:spcPct val="80000"/>
              </a:lnSpc>
              <a:buFont typeface="Wingdings" pitchFamily="2" charset="2"/>
              <a:buNone/>
              <a:defRPr/>
            </a:pPr>
            <a:r>
              <a:rPr lang="ru-RU" sz="1800" b="1" dirty="0"/>
              <a:t>АКТ</a:t>
            </a:r>
            <a:endParaRPr lang="ru-RU" sz="1800" u="sng" dirty="0"/>
          </a:p>
          <a:p>
            <a:pPr marL="92075" indent="266700" algn="ctr" eaLnBrk="1" hangingPunct="1">
              <a:lnSpc>
                <a:spcPct val="80000"/>
              </a:lnSpc>
              <a:buFont typeface="Wingdings" pitchFamily="2" charset="2"/>
              <a:buNone/>
              <a:defRPr/>
            </a:pPr>
            <a:r>
              <a:rPr lang="ru-RU" sz="1800" u="sng" dirty="0"/>
              <a:t>05.08.20019</a:t>
            </a:r>
            <a:r>
              <a:rPr lang="ru-RU" sz="1800" dirty="0"/>
              <a:t>	</a:t>
            </a:r>
            <a:r>
              <a:rPr lang="ru-RU" sz="1800" u="sng" dirty="0"/>
              <a:t>№_5_</a:t>
            </a:r>
            <a:endParaRPr lang="ru-RU" sz="1800" dirty="0"/>
          </a:p>
          <a:p>
            <a:pPr marL="92075" indent="266700" algn="ctr" eaLnBrk="1" hangingPunct="1">
              <a:lnSpc>
                <a:spcPct val="80000"/>
              </a:lnSpc>
              <a:buFont typeface="Wingdings" pitchFamily="2" charset="2"/>
              <a:buNone/>
              <a:defRPr/>
            </a:pPr>
            <a:r>
              <a:rPr lang="ru-RU" sz="1800" dirty="0"/>
              <a:t>Москва </a:t>
            </a:r>
          </a:p>
          <a:p>
            <a:pPr marL="92075" indent="266700" algn="ctr" eaLnBrk="1" hangingPunct="1">
              <a:lnSpc>
                <a:spcPct val="80000"/>
              </a:lnSpc>
              <a:buFont typeface="Wingdings" pitchFamily="2" charset="2"/>
              <a:buNone/>
              <a:defRPr/>
            </a:pPr>
            <a:r>
              <a:rPr lang="ru-RU" sz="1800" dirty="0"/>
              <a:t>приема-передачи оргтехники</a:t>
            </a:r>
          </a:p>
          <a:p>
            <a:pPr marL="92075" indent="266700" eaLnBrk="1" hangingPunct="1">
              <a:lnSpc>
                <a:spcPct val="80000"/>
              </a:lnSpc>
              <a:buFont typeface="Wingdings" pitchFamily="2" charset="2"/>
              <a:buNone/>
              <a:defRPr/>
            </a:pPr>
            <a:r>
              <a:rPr lang="ru-RU" sz="1800" dirty="0"/>
              <a:t>Составлен:    </a:t>
            </a:r>
          </a:p>
          <a:p>
            <a:pPr marL="92075" indent="266700" eaLnBrk="1" hangingPunct="1">
              <a:lnSpc>
                <a:spcPct val="80000"/>
              </a:lnSpc>
              <a:buFont typeface="Wingdings" pitchFamily="2" charset="2"/>
              <a:buNone/>
              <a:defRPr/>
            </a:pPr>
            <a:r>
              <a:rPr lang="ru-RU" sz="1800" dirty="0"/>
              <a:t>1. Белозеров Н.А. - зам. начальника информационно-технического отдела;</a:t>
            </a:r>
          </a:p>
          <a:p>
            <a:pPr marL="92075" indent="266700" eaLnBrk="1" hangingPunct="1">
              <a:lnSpc>
                <a:spcPct val="80000"/>
              </a:lnSpc>
              <a:buFont typeface="Wingdings" pitchFamily="2" charset="2"/>
              <a:buNone/>
              <a:defRPr/>
            </a:pPr>
            <a:r>
              <a:rPr lang="ru-RU" sz="1800" dirty="0"/>
              <a:t>2. </a:t>
            </a:r>
            <a:r>
              <a:rPr lang="ru-RU" sz="1800" dirty="0" err="1"/>
              <a:t>Колбасов</a:t>
            </a:r>
            <a:r>
              <a:rPr lang="ru-RU" sz="1800" dirty="0"/>
              <a:t> М.В. - начальник АХО;</a:t>
            </a:r>
          </a:p>
          <a:p>
            <a:pPr marL="92075" indent="266700" eaLnBrk="1" hangingPunct="1">
              <a:lnSpc>
                <a:spcPct val="80000"/>
              </a:lnSpc>
              <a:buFont typeface="Wingdings" pitchFamily="2" charset="2"/>
              <a:buNone/>
              <a:defRPr/>
            </a:pPr>
            <a:r>
              <a:rPr lang="ru-RU" sz="1800" dirty="0"/>
              <a:t>3. Золотова Н.Н. - зав. канцелярией.</a:t>
            </a:r>
          </a:p>
          <a:p>
            <a:pPr marL="92075" indent="266700" eaLnBrk="1" hangingPunct="1">
              <a:lnSpc>
                <a:spcPct val="80000"/>
              </a:lnSpc>
              <a:buFont typeface="Wingdings" pitchFamily="2" charset="2"/>
              <a:buNone/>
              <a:defRPr/>
            </a:pPr>
            <a:r>
              <a:rPr lang="ru-RU" sz="1800" dirty="0"/>
              <a:t>Комиссия 04.08.2019 провела проверку технического оснащения канцелярии предприятия. Комиссия признала непригодными для эксплуатации: копировальный аппарат </a:t>
            </a:r>
            <a:r>
              <a:rPr lang="en-US" sz="1800" dirty="0"/>
              <a:t>Canon</a:t>
            </a:r>
            <a:r>
              <a:rPr lang="ru-RU" sz="1800" dirty="0"/>
              <a:t>-567 - 1 шт. факс-модем 49569 - 1 шт. </a:t>
            </a:r>
          </a:p>
          <a:p>
            <a:pPr marL="92075" indent="266700" eaLnBrk="1" hangingPunct="1">
              <a:lnSpc>
                <a:spcPct val="80000"/>
              </a:lnSpc>
              <a:buFont typeface="Wingdings" pitchFamily="2" charset="2"/>
              <a:buNone/>
              <a:defRPr/>
            </a:pPr>
            <a:r>
              <a:rPr lang="ru-RU" sz="1800" dirty="0"/>
              <a:t>Непригодную для эксплуатации оргтехнику следует списать и передать на склад предприятия.</a:t>
            </a:r>
          </a:p>
          <a:p>
            <a:pPr marL="92075" indent="266700" eaLnBrk="1" hangingPunct="1">
              <a:lnSpc>
                <a:spcPct val="80000"/>
              </a:lnSpc>
              <a:buFont typeface="Wingdings" pitchFamily="2" charset="2"/>
              <a:buNone/>
              <a:defRPr/>
            </a:pPr>
            <a:r>
              <a:rPr lang="ru-RU" sz="1800" dirty="0"/>
              <a:t>Члены комиссии:               Личная подпись                    Н.А. Белозеров </a:t>
            </a:r>
          </a:p>
          <a:p>
            <a:pPr marL="92075" indent="266700" algn="r" eaLnBrk="1" hangingPunct="1">
              <a:lnSpc>
                <a:spcPct val="80000"/>
              </a:lnSpc>
              <a:buFont typeface="Wingdings" pitchFamily="2" charset="2"/>
              <a:buNone/>
              <a:defRPr/>
            </a:pPr>
            <a:r>
              <a:rPr lang="ru-RU" sz="1800" dirty="0"/>
              <a:t>Личная подпись                      Н.Н. Золотова</a:t>
            </a:r>
          </a:p>
          <a:p>
            <a:pPr marL="92075" indent="266700" algn="r" eaLnBrk="1" hangingPunct="1">
              <a:lnSpc>
                <a:spcPct val="80000"/>
              </a:lnSpc>
              <a:buFont typeface="Wingdings" pitchFamily="2" charset="2"/>
              <a:buNone/>
              <a:defRPr/>
            </a:pPr>
            <a:r>
              <a:rPr lang="ru-RU" sz="1800" dirty="0"/>
              <a:t>Личная подпись                     М.В. </a:t>
            </a:r>
            <a:r>
              <a:rPr lang="ru-RU" sz="1800" dirty="0" err="1"/>
              <a:t>Колбасов</a:t>
            </a:r>
            <a:endParaRPr lang="ru-RU"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424936" cy="1143000"/>
          </a:xfrm>
        </p:spPr>
        <p:txBody>
          <a:bodyPr/>
          <a:lstStyle/>
          <a:p>
            <a:pPr algn="ctr"/>
            <a:r>
              <a:rPr lang="ru-RU" sz="4000" dirty="0">
                <a:effectLst/>
              </a:rPr>
              <a:t>Докладная записка - документ, адресованный руководителю данного или вышестоящего учреждения и информирующий его о сложившейся ситуации, имевшем место явлении или факте, о выполненной работе, содержащий выводы и предложения составителя. </a:t>
            </a:r>
            <a:endParaRPr lang="ru-RU" sz="4000" dirty="0"/>
          </a:p>
        </p:txBody>
      </p:sp>
    </p:spTree>
    <p:extLst>
      <p:ext uri="{BB962C8B-B14F-4D97-AF65-F5344CB8AC3E}">
        <p14:creationId xmlns:p14="http://schemas.microsoft.com/office/powerpoint/2010/main" val="3952138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16632"/>
            <a:ext cx="8096687" cy="1143000"/>
          </a:xfrm>
        </p:spPr>
        <p:txBody>
          <a:bodyPr/>
          <a:lstStyle/>
          <a:p>
            <a:pPr algn="ctr"/>
            <a:r>
              <a:rPr lang="ru-RU" sz="2800" dirty="0">
                <a:effectLst/>
              </a:rPr>
              <a:t>Классификация докладных записок</a:t>
            </a:r>
            <a:endParaRPr lang="ru-RU" sz="2800" dirty="0"/>
          </a:p>
        </p:txBody>
      </p:sp>
      <p:graphicFrame>
        <p:nvGraphicFramePr>
          <p:cNvPr id="4" name="Объект 3"/>
          <p:cNvGraphicFramePr>
            <a:graphicFrameLocks noGrp="1"/>
          </p:cNvGraphicFramePr>
          <p:nvPr>
            <p:ph sz="quarter" idx="13"/>
            <p:extLst>
              <p:ext uri="{D42A27DB-BD31-4B8C-83A1-F6EECF244321}">
                <p14:modId xmlns:p14="http://schemas.microsoft.com/office/powerpoint/2010/main" val="1120148821"/>
              </p:ext>
            </p:extLst>
          </p:nvPr>
        </p:nvGraphicFramePr>
        <p:xfrm>
          <a:off x="107504" y="908720"/>
          <a:ext cx="8352928"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9269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57200" y="620713"/>
            <a:ext cx="8229600" cy="5510212"/>
          </a:xfrm>
        </p:spPr>
        <p:txBody>
          <a:bodyPr/>
          <a:lstStyle/>
          <a:p>
            <a:pPr marL="0" indent="0" algn="ctr" eaLnBrk="1" hangingPunct="1">
              <a:buFont typeface="Wingdings" pitchFamily="2" charset="2"/>
              <a:buNone/>
              <a:defRPr/>
            </a:pPr>
            <a:r>
              <a:rPr lang="ru-RU" sz="4400" b="1" i="1" dirty="0">
                <a:effectLst/>
              </a:rPr>
              <a:t>Информационно-справочные документы </a:t>
            </a:r>
            <a:r>
              <a:rPr lang="ru-RU" sz="3600" b="1" dirty="0">
                <a:effectLst/>
              </a:rPr>
              <a:t>- это совокупность документов, содержащих информацию о фактическом положении дел, служащих основанием для принятия решений.</a:t>
            </a:r>
            <a:endParaRPr lang="ru-RU" sz="36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907704" y="116632"/>
            <a:ext cx="6512511" cy="1143000"/>
          </a:xfrm>
        </p:spPr>
        <p:txBody>
          <a:bodyPr/>
          <a:lstStyle/>
          <a:p>
            <a:pPr eaLnBrk="1" hangingPunct="1">
              <a:defRPr/>
            </a:pPr>
            <a:r>
              <a:rPr lang="ru-RU" sz="3800" dirty="0">
                <a:latin typeface="Times New Roman" panose="02020603050405020304" pitchFamily="18" charset="0"/>
                <a:cs typeface="Times New Roman" panose="02020603050405020304" pitchFamily="18" charset="0"/>
              </a:rPr>
              <a:t>Реквизиты внутренней докладной записки:</a:t>
            </a:r>
          </a:p>
        </p:txBody>
      </p:sp>
      <p:sp>
        <p:nvSpPr>
          <p:cNvPr id="65539" name="Rectangle 3"/>
          <p:cNvSpPr>
            <a:spLocks noGrp="1" noChangeArrowheads="1"/>
          </p:cNvSpPr>
          <p:nvPr>
            <p:ph sz="quarter" idx="13"/>
          </p:nvPr>
        </p:nvSpPr>
        <p:spPr>
          <a:xfrm>
            <a:off x="323528" y="1412776"/>
            <a:ext cx="8229600" cy="4933950"/>
          </a:xfrm>
        </p:spPr>
        <p:txBody>
          <a:bodyPr>
            <a:normAutofit lnSpcReduction="10000"/>
          </a:bodyPr>
          <a:lstStyle/>
          <a:p>
            <a:pPr eaLnBrk="1" hangingPunct="1">
              <a:lnSpc>
                <a:spcPct val="90000"/>
              </a:lnSpc>
              <a:defRPr/>
            </a:pPr>
            <a:endParaRPr lang="ru-RU" sz="2400" dirty="0">
              <a:latin typeface="Times New Roman" panose="02020603050405020304" pitchFamily="18" charset="0"/>
              <a:cs typeface="Times New Roman" panose="02020603050405020304" pitchFamily="18" charset="0"/>
            </a:endParaRPr>
          </a:p>
          <a:p>
            <a:pPr eaLnBrk="1" hangingPunct="1">
              <a:lnSpc>
                <a:spcPct val="90000"/>
              </a:lnSpc>
              <a:defRPr/>
            </a:pPr>
            <a:r>
              <a:rPr lang="ru-RU" sz="2800" b="1" dirty="0">
                <a:latin typeface="Times New Roman" panose="02020603050405020304" pitchFamily="18" charset="0"/>
                <a:cs typeface="Times New Roman" panose="02020603050405020304" pitchFamily="18" charset="0"/>
              </a:rPr>
              <a:t>наименование структурного подразделения;</a:t>
            </a:r>
          </a:p>
          <a:p>
            <a:pPr eaLnBrk="1" hangingPunct="1">
              <a:lnSpc>
                <a:spcPct val="90000"/>
              </a:lnSpc>
              <a:defRPr/>
            </a:pPr>
            <a:r>
              <a:rPr lang="ru-RU" sz="2800" b="1" dirty="0">
                <a:latin typeface="Times New Roman" panose="02020603050405020304" pitchFamily="18" charset="0"/>
                <a:cs typeface="Times New Roman" panose="02020603050405020304" pitchFamily="18" charset="0"/>
              </a:rPr>
              <a:t>наименование вида документа (докладная записка);</a:t>
            </a:r>
          </a:p>
          <a:p>
            <a:pPr eaLnBrk="1" hangingPunct="1">
              <a:lnSpc>
                <a:spcPct val="90000"/>
              </a:lnSpc>
              <a:defRPr/>
            </a:pPr>
            <a:r>
              <a:rPr lang="ru-RU" sz="2800" b="1" dirty="0">
                <a:latin typeface="Times New Roman" panose="02020603050405020304" pitchFamily="18" charset="0"/>
                <a:cs typeface="Times New Roman" panose="02020603050405020304" pitchFamily="18" charset="0"/>
              </a:rPr>
              <a:t>дата документа;</a:t>
            </a:r>
          </a:p>
          <a:p>
            <a:pPr eaLnBrk="1" hangingPunct="1">
              <a:lnSpc>
                <a:spcPct val="90000"/>
              </a:lnSpc>
              <a:defRPr/>
            </a:pPr>
            <a:r>
              <a:rPr lang="ru-RU" sz="2800" b="1" dirty="0">
                <a:latin typeface="Times New Roman" panose="02020603050405020304" pitchFamily="18" charset="0"/>
                <a:cs typeface="Times New Roman" panose="02020603050405020304" pitchFamily="18" charset="0"/>
              </a:rPr>
              <a:t>регистрационный номер документа;</a:t>
            </a:r>
          </a:p>
          <a:p>
            <a:pPr eaLnBrk="1" hangingPunct="1">
              <a:lnSpc>
                <a:spcPct val="90000"/>
              </a:lnSpc>
              <a:defRPr/>
            </a:pPr>
            <a:r>
              <a:rPr lang="ru-RU" sz="2800" b="1" dirty="0">
                <a:latin typeface="Times New Roman" panose="02020603050405020304" pitchFamily="18" charset="0"/>
                <a:cs typeface="Times New Roman" panose="02020603050405020304" pitchFamily="18" charset="0"/>
              </a:rPr>
              <a:t>адресат;</a:t>
            </a:r>
          </a:p>
          <a:p>
            <a:pPr eaLnBrk="1" hangingPunct="1">
              <a:lnSpc>
                <a:spcPct val="90000"/>
              </a:lnSpc>
              <a:defRPr/>
            </a:pPr>
            <a:r>
              <a:rPr lang="ru-RU" sz="2800" b="1" dirty="0">
                <a:latin typeface="Times New Roman" panose="02020603050405020304" pitchFamily="18" charset="0"/>
                <a:cs typeface="Times New Roman" panose="02020603050405020304" pitchFamily="18" charset="0"/>
              </a:rPr>
              <a:t>заголовок к тексту;</a:t>
            </a:r>
          </a:p>
          <a:p>
            <a:pPr eaLnBrk="1" hangingPunct="1">
              <a:lnSpc>
                <a:spcPct val="90000"/>
              </a:lnSpc>
              <a:defRPr/>
            </a:pPr>
            <a:r>
              <a:rPr lang="ru-RU" sz="2800" b="1" dirty="0">
                <a:latin typeface="Times New Roman" panose="02020603050405020304" pitchFamily="18" charset="0"/>
                <a:cs typeface="Times New Roman" panose="02020603050405020304" pitchFamily="18" charset="0"/>
              </a:rPr>
              <a:t>текст документа;</a:t>
            </a:r>
          </a:p>
          <a:p>
            <a:pPr eaLnBrk="1" hangingPunct="1">
              <a:lnSpc>
                <a:spcPct val="90000"/>
              </a:lnSpc>
              <a:defRPr/>
            </a:pPr>
            <a:r>
              <a:rPr lang="ru-RU" sz="2800" b="1" dirty="0">
                <a:latin typeface="Times New Roman" panose="02020603050405020304" pitchFamily="18" charset="0"/>
                <a:cs typeface="Times New Roman" panose="02020603050405020304" pitchFamily="18" charset="0"/>
              </a:rPr>
              <a:t>отметка о наличии приложений;</a:t>
            </a:r>
          </a:p>
          <a:p>
            <a:pPr eaLnBrk="1" hangingPunct="1">
              <a:lnSpc>
                <a:spcPct val="90000"/>
              </a:lnSpc>
              <a:defRPr/>
            </a:pPr>
            <a:r>
              <a:rPr lang="ru-RU" sz="2800" b="1" dirty="0">
                <a:latin typeface="Times New Roman" panose="02020603050405020304" pitchFamily="18" charset="0"/>
                <a:cs typeface="Times New Roman" panose="02020603050405020304" pitchFamily="18" charset="0"/>
              </a:rPr>
              <a:t>подпись.</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2339752" y="116632"/>
            <a:ext cx="6512511" cy="1143000"/>
          </a:xfrm>
        </p:spPr>
        <p:txBody>
          <a:bodyPr>
            <a:normAutofit fontScale="90000"/>
          </a:bodyPr>
          <a:lstStyle/>
          <a:p>
            <a:pPr eaLnBrk="1" hangingPunct="1">
              <a:defRPr/>
            </a:pPr>
            <a:r>
              <a:rPr lang="ru-RU" sz="3800" dirty="0">
                <a:latin typeface="Times New Roman" panose="02020603050405020304" pitchFamily="18" charset="0"/>
                <a:cs typeface="Times New Roman" panose="02020603050405020304" pitchFamily="18" charset="0"/>
              </a:rPr>
              <a:t>Внешняя докладная записка имеет следующие реквизиты:</a:t>
            </a:r>
            <a:br>
              <a:rPr lang="ru-RU" sz="3800" dirty="0">
                <a:latin typeface="Times New Roman" panose="02020603050405020304" pitchFamily="18" charset="0"/>
                <a:cs typeface="Times New Roman" panose="02020603050405020304" pitchFamily="18" charset="0"/>
              </a:rPr>
            </a:br>
            <a:endParaRPr lang="ru-RU" sz="3800" dirty="0">
              <a:latin typeface="Times New Roman" panose="02020603050405020304" pitchFamily="18" charset="0"/>
              <a:cs typeface="Times New Roman" panose="02020603050405020304" pitchFamily="18" charset="0"/>
            </a:endParaRPr>
          </a:p>
        </p:txBody>
      </p:sp>
      <p:sp>
        <p:nvSpPr>
          <p:cNvPr id="66563" name="Rectangle 3"/>
          <p:cNvSpPr>
            <a:spLocks noGrp="1" noChangeArrowheads="1"/>
          </p:cNvSpPr>
          <p:nvPr>
            <p:ph sz="quarter" idx="13"/>
          </p:nvPr>
        </p:nvSpPr>
        <p:spPr>
          <a:xfrm>
            <a:off x="323528" y="1412776"/>
            <a:ext cx="8229600" cy="5078412"/>
          </a:xfrm>
        </p:spPr>
        <p:txBody>
          <a:bodyPr>
            <a:normAutofit fontScale="92500" lnSpcReduction="10000"/>
          </a:bodyPr>
          <a:lstStyle/>
          <a:p>
            <a:pPr eaLnBrk="1" hangingPunct="1">
              <a:lnSpc>
                <a:spcPct val="80000"/>
              </a:lnSpc>
              <a:defRPr/>
            </a:pPr>
            <a:r>
              <a:rPr lang="ru-RU" sz="2800" b="1" dirty="0">
                <a:latin typeface="Times New Roman" panose="02020603050405020304" pitchFamily="18" charset="0"/>
                <a:cs typeface="Times New Roman" panose="02020603050405020304" pitchFamily="18" charset="0"/>
              </a:rPr>
              <a:t>наименование министерства или ведомства;</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наименование организации;</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наименование структурного подразделения;</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наименование вида документа (докладная записка);</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дата документа;</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регистрационный номер документа;</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место составления или издания документа;</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адресат;</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заголовок к тексту;</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текст документа;</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отметка о наличии приложений;</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подпись.</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11560" y="7985"/>
            <a:ext cx="8229600" cy="558800"/>
          </a:xfrm>
        </p:spPr>
        <p:txBody>
          <a:bodyPr>
            <a:normAutofit fontScale="90000"/>
          </a:bodyPr>
          <a:lstStyle/>
          <a:p>
            <a:pPr eaLnBrk="1" hangingPunct="1">
              <a:defRPr/>
            </a:pPr>
            <a:r>
              <a:rPr lang="ru-RU" sz="3800" i="1" dirty="0">
                <a:latin typeface="Times New Roman" panose="02020603050405020304" pitchFamily="18" charset="0"/>
                <a:cs typeface="Times New Roman" panose="02020603050405020304" pitchFamily="18" charset="0"/>
              </a:rPr>
              <a:t>Образец докладной записки</a:t>
            </a:r>
            <a:br>
              <a:rPr lang="ru-RU" sz="3800" dirty="0">
                <a:latin typeface="Times New Roman" panose="02020603050405020304" pitchFamily="18" charset="0"/>
                <a:cs typeface="Times New Roman" panose="02020603050405020304" pitchFamily="18" charset="0"/>
              </a:rPr>
            </a:br>
            <a:endParaRPr lang="ru-RU" sz="3800" dirty="0">
              <a:latin typeface="Times New Roman" panose="02020603050405020304" pitchFamily="18" charset="0"/>
              <a:cs typeface="Times New Roman" panose="02020603050405020304" pitchFamily="18" charset="0"/>
            </a:endParaRPr>
          </a:p>
        </p:txBody>
      </p:sp>
      <p:sp>
        <p:nvSpPr>
          <p:cNvPr id="64515" name="Rectangle 3"/>
          <p:cNvSpPr>
            <a:spLocks noGrp="1" noChangeArrowheads="1"/>
          </p:cNvSpPr>
          <p:nvPr>
            <p:ph sz="quarter" idx="13"/>
          </p:nvPr>
        </p:nvSpPr>
        <p:spPr>
          <a:xfrm>
            <a:off x="457200" y="692150"/>
            <a:ext cx="8229600" cy="5438775"/>
          </a:xfrm>
        </p:spPr>
        <p:txBody>
          <a:bodyPr>
            <a:normAutofit lnSpcReduction="10000"/>
          </a:bodyPr>
          <a:lstStyle/>
          <a:p>
            <a:pPr marL="0" indent="444500" algn="ctr" eaLnBrk="1" hangingPunct="1">
              <a:lnSpc>
                <a:spcPct val="80000"/>
              </a:lnSpc>
              <a:buFont typeface="Wingdings" pitchFamily="2" charset="2"/>
              <a:buNone/>
              <a:defRPr/>
            </a:pPr>
            <a:r>
              <a:rPr lang="ru-RU" sz="2000" dirty="0"/>
              <a:t>Отдел электробытовой техники	</a:t>
            </a:r>
          </a:p>
          <a:p>
            <a:pPr marL="0" indent="444500" algn="r" eaLnBrk="1" hangingPunct="1">
              <a:lnSpc>
                <a:spcPct val="80000"/>
              </a:lnSpc>
              <a:buFont typeface="Wingdings" pitchFamily="2" charset="2"/>
              <a:buNone/>
              <a:defRPr/>
            </a:pPr>
            <a:r>
              <a:rPr lang="ru-RU" sz="2000" dirty="0"/>
              <a:t>Исполнительному директору</a:t>
            </a:r>
          </a:p>
          <a:p>
            <a:pPr marL="0" indent="444500" algn="r" eaLnBrk="1" hangingPunct="1">
              <a:lnSpc>
                <a:spcPct val="80000"/>
              </a:lnSpc>
              <a:buFont typeface="Wingdings" pitchFamily="2" charset="2"/>
              <a:buNone/>
              <a:defRPr/>
            </a:pPr>
            <a:r>
              <a:rPr lang="ru-RU" sz="2000" dirty="0"/>
              <a:t>ПАО «</a:t>
            </a:r>
            <a:r>
              <a:rPr lang="ru-RU" sz="2000" dirty="0" err="1"/>
              <a:t>Примэкс</a:t>
            </a:r>
            <a:r>
              <a:rPr lang="ru-RU" sz="2000" dirty="0"/>
              <a:t>»</a:t>
            </a:r>
          </a:p>
          <a:p>
            <a:pPr marL="0" indent="444500" algn="r" eaLnBrk="1" hangingPunct="1">
              <a:lnSpc>
                <a:spcPct val="80000"/>
              </a:lnSpc>
              <a:buFont typeface="Wingdings" pitchFamily="2" charset="2"/>
              <a:buNone/>
              <a:defRPr/>
            </a:pPr>
            <a:r>
              <a:rPr lang="ru-RU" sz="2000" dirty="0"/>
              <a:t>г-ну О.М. Кольченко</a:t>
            </a:r>
            <a:endParaRPr lang="ru-RU" sz="2000" u="sng" dirty="0"/>
          </a:p>
          <a:p>
            <a:pPr marL="0" indent="444500" algn="r" eaLnBrk="1" hangingPunct="1">
              <a:lnSpc>
                <a:spcPct val="80000"/>
              </a:lnSpc>
              <a:buFont typeface="Wingdings" pitchFamily="2" charset="2"/>
              <a:buNone/>
              <a:defRPr/>
            </a:pPr>
            <a:endParaRPr lang="ru-RU" sz="2000" b="1" dirty="0"/>
          </a:p>
          <a:p>
            <a:pPr marL="0" indent="444500" algn="ctr" eaLnBrk="1" hangingPunct="1">
              <a:lnSpc>
                <a:spcPct val="80000"/>
              </a:lnSpc>
              <a:buFont typeface="Wingdings" pitchFamily="2" charset="2"/>
              <a:buNone/>
              <a:defRPr/>
            </a:pPr>
            <a:r>
              <a:rPr lang="ru-RU" sz="2000" b="1" dirty="0"/>
              <a:t>ДОКЛАДНАЯ ЗАПИСКА</a:t>
            </a:r>
            <a:endParaRPr lang="ru-RU" sz="2000" dirty="0"/>
          </a:p>
          <a:p>
            <a:pPr marL="0" indent="444500" algn="ctr" eaLnBrk="1" hangingPunct="1">
              <a:lnSpc>
                <a:spcPct val="80000"/>
              </a:lnSpc>
              <a:buFont typeface="Wingdings" pitchFamily="2" charset="2"/>
              <a:buNone/>
              <a:defRPr/>
            </a:pPr>
            <a:r>
              <a:rPr lang="ru-RU" sz="2000" u="sng" dirty="0"/>
              <a:t>13 декабря 2019 г.</a:t>
            </a:r>
            <a:r>
              <a:rPr lang="ru-RU" sz="2000" dirty="0"/>
              <a:t>                   №</a:t>
            </a:r>
            <a:r>
              <a:rPr lang="ru-RU" sz="2000" u="sng" dirty="0"/>
              <a:t>35</a:t>
            </a:r>
            <a:endParaRPr lang="ru-RU" sz="2000" dirty="0"/>
          </a:p>
          <a:p>
            <a:pPr marL="0" indent="444500" eaLnBrk="1" hangingPunct="1">
              <a:lnSpc>
                <a:spcPct val="80000"/>
              </a:lnSpc>
              <a:buFont typeface="Wingdings" pitchFamily="2" charset="2"/>
              <a:buNone/>
              <a:defRPr/>
            </a:pPr>
            <a:r>
              <a:rPr lang="ru-RU" sz="2000" dirty="0"/>
              <a:t>О командировании сотрудника</a:t>
            </a:r>
          </a:p>
          <a:p>
            <a:pPr marL="0" indent="444500" eaLnBrk="1" hangingPunct="1">
              <a:lnSpc>
                <a:spcPct val="80000"/>
              </a:lnSpc>
              <a:buFont typeface="Wingdings" pitchFamily="2" charset="2"/>
              <a:buNone/>
              <a:defRPr/>
            </a:pPr>
            <a:r>
              <a:rPr lang="ru-RU" sz="2000" dirty="0"/>
              <a:t>отдела на Липецкий завод</a:t>
            </a:r>
          </a:p>
          <a:p>
            <a:pPr marL="0" indent="444500" eaLnBrk="1" hangingPunct="1">
              <a:lnSpc>
                <a:spcPct val="80000"/>
              </a:lnSpc>
              <a:buFont typeface="Wingdings" pitchFamily="2" charset="2"/>
              <a:buNone/>
              <a:defRPr/>
            </a:pPr>
            <a:r>
              <a:rPr lang="ru-RU" sz="2000" dirty="0"/>
              <a:t>холодильников «Стинол»</a:t>
            </a:r>
          </a:p>
          <a:p>
            <a:pPr marL="0" indent="444500" eaLnBrk="1" hangingPunct="1">
              <a:lnSpc>
                <a:spcPct val="80000"/>
              </a:lnSpc>
              <a:buFont typeface="Wingdings" pitchFamily="2" charset="2"/>
              <a:buNone/>
              <a:defRPr/>
            </a:pPr>
            <a:r>
              <a:rPr lang="ru-RU" sz="2000" dirty="0"/>
              <a:t>В связи с расширением ассортимента товаров, реализуемых нашей фирмой, и формированием плана рекламной кампании на 2020г. прошу Вас командировать ст. эксперта отдела электробытовой техники Васнецова В.И. на Липецкий завод холодильников «Стинол» для ознакомления с новыми техническими и </a:t>
            </a:r>
            <a:r>
              <a:rPr lang="ru-RU" sz="2000" dirty="0" err="1"/>
              <a:t>дизайнерскмми</a:t>
            </a:r>
            <a:r>
              <a:rPr lang="ru-RU" sz="2000" dirty="0"/>
              <a:t> разработками холодильников и морозильных камер «</a:t>
            </a:r>
            <a:r>
              <a:rPr lang="ru-RU" sz="2000" dirty="0" err="1"/>
              <a:t>Стннол</a:t>
            </a:r>
            <a:r>
              <a:rPr lang="ru-RU" sz="2000" dirty="0"/>
              <a:t>», а также согласованна вопросов развития договорных отношений с этим предприятием.</a:t>
            </a:r>
          </a:p>
          <a:p>
            <a:pPr marL="0" indent="444500" eaLnBrk="1" hangingPunct="1">
              <a:lnSpc>
                <a:spcPct val="80000"/>
              </a:lnSpc>
              <a:buFont typeface="Wingdings" pitchFamily="2" charset="2"/>
              <a:buNone/>
              <a:defRPr/>
            </a:pPr>
            <a:r>
              <a:rPr lang="ru-RU" sz="2000" dirty="0"/>
              <a:t>Руководитель отдела	Личная подпись             И.О. Павлов</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424936" cy="1143000"/>
          </a:xfrm>
        </p:spPr>
        <p:txBody>
          <a:bodyPr/>
          <a:lstStyle/>
          <a:p>
            <a:pPr algn="ctr"/>
            <a:r>
              <a:rPr lang="ru-RU" sz="3200" dirty="0">
                <a:effectLst/>
              </a:rPr>
              <a:t>Служебная записка- записка о выполнении какой-либо работы, направляемая одним должностным лицом другому.</a:t>
            </a:r>
            <a:endParaRPr lang="ru-RU" sz="3200" dirty="0"/>
          </a:p>
        </p:txBody>
      </p:sp>
      <p:sp>
        <p:nvSpPr>
          <p:cNvPr id="3" name="Объект 2"/>
          <p:cNvSpPr>
            <a:spLocks noGrp="1"/>
          </p:cNvSpPr>
          <p:nvPr>
            <p:ph sz="quarter" idx="13"/>
          </p:nvPr>
        </p:nvSpPr>
        <p:spPr>
          <a:xfrm>
            <a:off x="179512" y="2132856"/>
            <a:ext cx="8640960" cy="4464496"/>
          </a:xfrm>
        </p:spPr>
        <p:txBody>
          <a:bodyPr>
            <a:normAutofit/>
          </a:bodyPr>
          <a:lstStyle/>
          <a:p>
            <a:r>
              <a:rPr lang="ru-RU" sz="2800" dirty="0"/>
              <a:t>Служебные записки обеспечивают связь объектов управления на горизонтальном уровне, то есть составляются работником или руководителем подразделения на имя руководителя или специалиста другого подразделения. Следует помнить, что служебные записки направляются обычно от одного руководителя к другому или от одного сотрудника к другому только в случае их равнозначного должностного статуса.</a:t>
            </a:r>
          </a:p>
        </p:txBody>
      </p:sp>
    </p:spTree>
    <p:extLst>
      <p:ext uri="{BB962C8B-B14F-4D97-AF65-F5344CB8AC3E}">
        <p14:creationId xmlns:p14="http://schemas.microsoft.com/office/powerpoint/2010/main" val="3278893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836712"/>
            <a:ext cx="8496944" cy="1143000"/>
          </a:xfrm>
        </p:spPr>
        <p:txBody>
          <a:bodyPr/>
          <a:lstStyle/>
          <a:p>
            <a:pPr algn="ctr"/>
            <a:r>
              <a:rPr lang="ru-RU" sz="3600" dirty="0">
                <a:effectLst/>
              </a:rPr>
              <a:t>Объяснительная записка – это документ, поясняющий содержание отдельных положений основного документа (плана, отчета, проекта и т. п.) </a:t>
            </a:r>
            <a:br>
              <a:rPr lang="ru-RU" sz="3600" dirty="0">
                <a:effectLst/>
              </a:rPr>
            </a:br>
            <a:r>
              <a:rPr lang="ru-RU" sz="3600" dirty="0">
                <a:effectLst/>
              </a:rPr>
              <a:t>или объясняющий причины какого-либо события, факта, поступка.</a:t>
            </a:r>
            <a:endParaRPr lang="ru-RU" sz="3600" dirty="0"/>
          </a:p>
        </p:txBody>
      </p:sp>
    </p:spTree>
    <p:extLst>
      <p:ext uri="{BB962C8B-B14F-4D97-AF65-F5344CB8AC3E}">
        <p14:creationId xmlns:p14="http://schemas.microsoft.com/office/powerpoint/2010/main" val="7520813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403649" y="32411"/>
            <a:ext cx="7704620" cy="1143000"/>
          </a:xfrm>
        </p:spPr>
        <p:txBody>
          <a:bodyPr>
            <a:normAutofit fontScale="90000"/>
          </a:bodyPr>
          <a:lstStyle/>
          <a:p>
            <a:pPr eaLnBrk="1" hangingPunct="1">
              <a:defRPr/>
            </a:pPr>
            <a:r>
              <a:rPr lang="ru-RU" sz="3800" dirty="0">
                <a:latin typeface="Times New Roman" panose="02020603050405020304" pitchFamily="18" charset="0"/>
                <a:cs typeface="Times New Roman" panose="02020603050405020304" pitchFamily="18" charset="0"/>
              </a:rPr>
              <a:t>Максимальный набор реквизитов объяснительной записки таков:</a:t>
            </a:r>
            <a:br>
              <a:rPr lang="ru-RU" sz="3800" dirty="0">
                <a:latin typeface="Times New Roman" panose="02020603050405020304" pitchFamily="18" charset="0"/>
                <a:cs typeface="Times New Roman" panose="02020603050405020304" pitchFamily="18" charset="0"/>
              </a:rPr>
            </a:br>
            <a:endParaRPr lang="ru-RU" sz="3800" dirty="0">
              <a:latin typeface="Times New Roman" panose="02020603050405020304" pitchFamily="18" charset="0"/>
              <a:cs typeface="Times New Roman" panose="02020603050405020304" pitchFamily="18" charset="0"/>
            </a:endParaRPr>
          </a:p>
        </p:txBody>
      </p:sp>
      <p:sp>
        <p:nvSpPr>
          <p:cNvPr id="68611" name="Rectangle 3"/>
          <p:cNvSpPr>
            <a:spLocks noGrp="1" noChangeArrowheads="1"/>
          </p:cNvSpPr>
          <p:nvPr>
            <p:ph sz="quarter" idx="13"/>
          </p:nvPr>
        </p:nvSpPr>
        <p:spPr>
          <a:xfrm>
            <a:off x="251520" y="1484784"/>
            <a:ext cx="8229600" cy="5005387"/>
          </a:xfrm>
        </p:spPr>
        <p:txBody>
          <a:bodyPr>
            <a:normAutofit fontScale="92500" lnSpcReduction="10000"/>
          </a:bodyPr>
          <a:lstStyle/>
          <a:p>
            <a:pPr eaLnBrk="1" hangingPunct="1">
              <a:lnSpc>
                <a:spcPct val="80000"/>
              </a:lnSpc>
              <a:defRPr/>
            </a:pPr>
            <a:r>
              <a:rPr lang="ru-RU" sz="2800" b="1" dirty="0">
                <a:latin typeface="Times New Roman" panose="02020603050405020304" pitchFamily="18" charset="0"/>
                <a:cs typeface="Times New Roman" panose="02020603050405020304" pitchFamily="18" charset="0"/>
              </a:rPr>
              <a:t>наименование министерства или ведомства;</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наименование предприятия;</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наименование структурного подразделения;</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наименование вида документа (объяснительная записка);</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дата документа;</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регистрационный номер документа (при его наличии);</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заголовок к тексту;</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текст документа;</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подпись;</a:t>
            </a:r>
          </a:p>
          <a:p>
            <a:pPr eaLnBrk="1" hangingPunct="1">
              <a:lnSpc>
                <a:spcPct val="80000"/>
              </a:lnSpc>
              <a:defRPr/>
            </a:pPr>
            <a:r>
              <a:rPr lang="ru-RU" sz="2800" b="1" dirty="0">
                <a:latin typeface="Times New Roman" panose="02020603050405020304" pitchFamily="18" charset="0"/>
                <a:cs typeface="Times New Roman" panose="02020603050405020304" pitchFamily="18" charset="0"/>
              </a:rPr>
              <a:t>отметка об исполнении документа и направлении его в дело.</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11560" y="116632"/>
            <a:ext cx="8229600" cy="630237"/>
          </a:xfrm>
        </p:spPr>
        <p:txBody>
          <a:bodyPr>
            <a:normAutofit fontScale="90000"/>
          </a:bodyPr>
          <a:lstStyle/>
          <a:p>
            <a:pPr eaLnBrk="1" hangingPunct="1">
              <a:defRPr/>
            </a:pPr>
            <a:r>
              <a:rPr lang="ru-RU" sz="3800" b="1" i="1" dirty="0">
                <a:latin typeface="Monotype Corsiva" pitchFamily="66" charset="0"/>
              </a:rPr>
              <a:t>Образец объяснительной записки</a:t>
            </a:r>
            <a:br>
              <a:rPr lang="ru-RU" sz="3800" b="1" dirty="0">
                <a:latin typeface="Monotype Corsiva" pitchFamily="66" charset="0"/>
              </a:rPr>
            </a:br>
            <a:endParaRPr lang="ru-RU" sz="3800" b="1" dirty="0">
              <a:latin typeface="Monotype Corsiva" pitchFamily="66" charset="0"/>
            </a:endParaRPr>
          </a:p>
        </p:txBody>
      </p:sp>
      <p:sp>
        <p:nvSpPr>
          <p:cNvPr id="67587" name="Rectangle 3"/>
          <p:cNvSpPr>
            <a:spLocks noGrp="1" noChangeArrowheads="1"/>
          </p:cNvSpPr>
          <p:nvPr>
            <p:ph sz="quarter" idx="13"/>
          </p:nvPr>
        </p:nvSpPr>
        <p:spPr>
          <a:xfrm>
            <a:off x="457200" y="692150"/>
            <a:ext cx="8229600" cy="5438775"/>
          </a:xfrm>
        </p:spPr>
        <p:txBody>
          <a:bodyPr/>
          <a:lstStyle/>
          <a:p>
            <a:pPr indent="381000" algn="ctr" eaLnBrk="1" hangingPunct="1">
              <a:lnSpc>
                <a:spcPct val="80000"/>
              </a:lnSpc>
              <a:buFont typeface="Wingdings" pitchFamily="2" charset="2"/>
              <a:buNone/>
              <a:defRPr/>
            </a:pPr>
            <a:r>
              <a:rPr lang="ru-RU" sz="2000" b="1" dirty="0"/>
              <a:t>УЧАСТОК № 21	               </a:t>
            </a:r>
          </a:p>
          <a:p>
            <a:pPr indent="381000" algn="r" eaLnBrk="1" hangingPunct="1">
              <a:lnSpc>
                <a:spcPct val="80000"/>
              </a:lnSpc>
              <a:buFont typeface="Wingdings" pitchFamily="2" charset="2"/>
              <a:buNone/>
              <a:defRPr/>
            </a:pPr>
            <a:r>
              <a:rPr lang="ru-RU" sz="2000" b="1" dirty="0"/>
              <a:t> Начальнику </a:t>
            </a:r>
            <a:r>
              <a:rPr lang="en-US" sz="2000" b="1" dirty="0"/>
              <a:t>CM</a:t>
            </a:r>
            <a:r>
              <a:rPr lang="ru-RU" sz="2000" b="1" dirty="0"/>
              <a:t>У - 5 П.П. Гущину </a:t>
            </a:r>
            <a:br>
              <a:rPr lang="ru-RU" sz="2000" b="1" dirty="0"/>
            </a:br>
            <a:endParaRPr lang="ru-RU" sz="2000" b="1" dirty="0"/>
          </a:p>
          <a:p>
            <a:pPr indent="381000" algn="ctr" eaLnBrk="1" hangingPunct="1">
              <a:lnSpc>
                <a:spcPct val="80000"/>
              </a:lnSpc>
              <a:buFont typeface="Wingdings" pitchFamily="2" charset="2"/>
              <a:buNone/>
              <a:defRPr/>
            </a:pPr>
            <a:r>
              <a:rPr lang="ru-RU" sz="2000" b="1" dirty="0"/>
              <a:t>ОБЪЯСНИТЕЛЬНАЯ ЗАПИСКА                                      </a:t>
            </a:r>
          </a:p>
          <a:p>
            <a:pPr indent="381000" algn="ctr" eaLnBrk="1" hangingPunct="1">
              <a:lnSpc>
                <a:spcPct val="80000"/>
              </a:lnSpc>
              <a:buFont typeface="Wingdings" pitchFamily="2" charset="2"/>
              <a:buNone/>
              <a:defRPr/>
            </a:pPr>
            <a:r>
              <a:rPr lang="ru-RU" sz="2000" b="1" dirty="0"/>
              <a:t> </a:t>
            </a:r>
            <a:r>
              <a:rPr lang="ru-RU" sz="2000" u="sng" dirty="0"/>
              <a:t>28.04.2020</a:t>
            </a:r>
            <a:r>
              <a:rPr lang="ru-RU" sz="2000" dirty="0"/>
              <a:t>	№  </a:t>
            </a:r>
            <a:r>
              <a:rPr lang="ru-RU" sz="2000" u="sng" dirty="0"/>
              <a:t>2</a:t>
            </a:r>
            <a:endParaRPr lang="ru-RU" sz="2000" dirty="0"/>
          </a:p>
          <a:p>
            <a:pPr indent="381000" eaLnBrk="1" hangingPunct="1">
              <a:lnSpc>
                <a:spcPct val="80000"/>
              </a:lnSpc>
              <a:buFont typeface="Wingdings" pitchFamily="2" charset="2"/>
              <a:buNone/>
              <a:defRPr/>
            </a:pPr>
            <a:r>
              <a:rPr lang="ru-RU" sz="2000" dirty="0"/>
              <a:t>О причинах аварии при ремонте</a:t>
            </a:r>
          </a:p>
          <a:p>
            <a:pPr indent="381000" eaLnBrk="1" hangingPunct="1">
              <a:lnSpc>
                <a:spcPct val="80000"/>
              </a:lnSpc>
              <a:buFont typeface="Wingdings" pitchFamily="2" charset="2"/>
              <a:buNone/>
              <a:defRPr/>
            </a:pPr>
            <a:r>
              <a:rPr lang="ru-RU" sz="2000" dirty="0"/>
              <a:t>теплотрассы</a:t>
            </a:r>
          </a:p>
          <a:p>
            <a:pPr indent="381000" eaLnBrk="1" hangingPunct="1">
              <a:lnSpc>
                <a:spcPct val="80000"/>
              </a:lnSpc>
              <a:buFont typeface="Wingdings" pitchFamily="2" charset="2"/>
              <a:buNone/>
              <a:defRPr/>
            </a:pPr>
            <a:r>
              <a:rPr lang="ru-RU" sz="2000" dirty="0"/>
              <a:t>При ремонте теплотрассы в микрорайоне «Кутузове» по улице Василисы Кожиной в ночь на 28 апреля 2020 г. в результате выброса горячей воды произошли размыв почвы и обрушение трех железобетон­ных блоков, образующих кожух коллектора. В случившейся аварии моей вины как прораба участка нет, так как были соблюдены все предусмотренные технической документацией меры предосторожности.</a:t>
            </a:r>
          </a:p>
          <a:p>
            <a:pPr indent="381000" eaLnBrk="1" hangingPunct="1">
              <a:lnSpc>
                <a:spcPct val="80000"/>
              </a:lnSpc>
              <a:buFont typeface="Wingdings" pitchFamily="2" charset="2"/>
              <a:buNone/>
              <a:defRPr/>
            </a:pPr>
            <a:r>
              <a:rPr lang="ru-RU" sz="2000" dirty="0"/>
              <a:t>Авария не вызвала серьезных разрушений, и ее последствия будут устранены в течение одного рабочего дня - 29 апреля 2020 г.</a:t>
            </a:r>
          </a:p>
          <a:p>
            <a:pPr indent="381000" algn="ctr" eaLnBrk="1" hangingPunct="1">
              <a:lnSpc>
                <a:spcPct val="80000"/>
              </a:lnSpc>
              <a:buFont typeface="Wingdings" pitchFamily="2" charset="2"/>
              <a:buNone/>
              <a:defRPr/>
            </a:pPr>
            <a:r>
              <a:rPr lang="ru-RU" sz="2000" dirty="0"/>
              <a:t>Прораб                         М. В. Колобов</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B9F53B16-E81F-4853-B83D-9C12F9E64786}"/>
              </a:ext>
            </a:extLst>
          </p:cNvPr>
          <p:cNvGraphicFramePr>
            <a:graphicFrameLocks noGrp="1"/>
          </p:cNvGraphicFramePr>
          <p:nvPr>
            <p:extLst>
              <p:ext uri="{D42A27DB-BD31-4B8C-83A1-F6EECF244321}">
                <p14:modId xmlns:p14="http://schemas.microsoft.com/office/powerpoint/2010/main" val="745150691"/>
              </p:ext>
            </p:extLst>
          </p:nvPr>
        </p:nvGraphicFramePr>
        <p:xfrm>
          <a:off x="323528" y="548680"/>
          <a:ext cx="7920880" cy="5484078"/>
        </p:xfrm>
        <a:graphic>
          <a:graphicData uri="http://schemas.openxmlformats.org/drawingml/2006/table">
            <a:tbl>
              <a:tblPr/>
              <a:tblGrid>
                <a:gridCol w="1584176">
                  <a:extLst>
                    <a:ext uri="{9D8B030D-6E8A-4147-A177-3AD203B41FA5}">
                      <a16:colId xmlns:a16="http://schemas.microsoft.com/office/drawing/2014/main" val="3474466257"/>
                    </a:ext>
                  </a:extLst>
                </a:gridCol>
                <a:gridCol w="1584176">
                  <a:extLst>
                    <a:ext uri="{9D8B030D-6E8A-4147-A177-3AD203B41FA5}">
                      <a16:colId xmlns:a16="http://schemas.microsoft.com/office/drawing/2014/main" val="1610497054"/>
                    </a:ext>
                  </a:extLst>
                </a:gridCol>
                <a:gridCol w="1584176">
                  <a:extLst>
                    <a:ext uri="{9D8B030D-6E8A-4147-A177-3AD203B41FA5}">
                      <a16:colId xmlns:a16="http://schemas.microsoft.com/office/drawing/2014/main" val="3930170912"/>
                    </a:ext>
                  </a:extLst>
                </a:gridCol>
                <a:gridCol w="1584176">
                  <a:extLst>
                    <a:ext uri="{9D8B030D-6E8A-4147-A177-3AD203B41FA5}">
                      <a16:colId xmlns:a16="http://schemas.microsoft.com/office/drawing/2014/main" val="535847271"/>
                    </a:ext>
                  </a:extLst>
                </a:gridCol>
                <a:gridCol w="1584176">
                  <a:extLst>
                    <a:ext uri="{9D8B030D-6E8A-4147-A177-3AD203B41FA5}">
                      <a16:colId xmlns:a16="http://schemas.microsoft.com/office/drawing/2014/main" val="386357846"/>
                    </a:ext>
                  </a:extLst>
                </a:gridCol>
              </a:tblGrid>
              <a:tr h="267936">
                <a:tc>
                  <a:txBody>
                    <a:bodyPr/>
                    <a:lstStyle/>
                    <a:p>
                      <a:r>
                        <a:rPr lang="ru-RU" sz="1400" dirty="0"/>
                        <a:t>Вид  записки</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a:t>Цель</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a:t>Кому адресуют</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a:t>Суть содержания</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a:t>Примеры</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5302729"/>
                  </a:ext>
                </a:extLst>
              </a:tr>
              <a:tr h="1560917">
                <a:tc>
                  <a:txBody>
                    <a:bodyPr/>
                    <a:lstStyle/>
                    <a:p>
                      <a:r>
                        <a:rPr lang="ru-RU" sz="1400" dirty="0"/>
                        <a:t>Докладная</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a:t>Информируют о конкретной ситуации, факте, выполнении работы.</a:t>
                      </a:r>
                      <a:br>
                        <a:rPr lang="ru-RU" sz="1400" dirty="0"/>
                      </a:br>
                      <a:r>
                        <a:rPr lang="ru-RU" sz="1400" dirty="0"/>
                        <a:t>Обосновывают выводы, вносят предложения.</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a:t>Вышестоящему должностному лицу.</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ru-RU" sz="1400" dirty="0"/>
                        <a:t>1 часть – причины и мотивы, послужившие для написания</a:t>
                      </a:r>
                      <a:br>
                        <a:rPr lang="ru-RU" sz="1400" dirty="0"/>
                      </a:br>
                      <a:r>
                        <a:rPr lang="ru-RU" sz="1400" dirty="0"/>
                        <a:t>2 часть – информирование, анализ ситуации</a:t>
                      </a:r>
                      <a:br>
                        <a:rPr lang="ru-RU" sz="1400" dirty="0"/>
                      </a:br>
                      <a:r>
                        <a:rPr lang="ru-RU" sz="1400" dirty="0"/>
                        <a:t>3 часть – выводы, предложения, просьбы.</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a:t>Предложение о премировании, повышении сотрудника и так далее.</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0412061"/>
                  </a:ext>
                </a:extLst>
              </a:tr>
              <a:tr h="1968782">
                <a:tc>
                  <a:txBody>
                    <a:bodyPr/>
                    <a:lstStyle/>
                    <a:p>
                      <a:r>
                        <a:rPr lang="ru-RU" sz="1400"/>
                        <a:t>Служебная</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a:t>Оперативно передают в письменном виде информацию между отделами, получают ответы на запросы, уточняют данные поручения.</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a:t>Лицу, состоящему на одном уровне управления с составителем записки. Адресат и составитель не подчиняются друг другу.</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c>
                  <a:txBody>
                    <a:bodyPr/>
                    <a:lstStyle/>
                    <a:p>
                      <a:r>
                        <a:rPr lang="ru-RU" sz="1400" dirty="0"/>
                        <a:t>Заявка на пропуск сотрудников в выходной день, оповещение о ремонтных работах в офисе, прочее.</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1747883"/>
                  </a:ext>
                </a:extLst>
              </a:tr>
              <a:tr h="1458950">
                <a:tc>
                  <a:txBody>
                    <a:bodyPr/>
                    <a:lstStyle/>
                    <a:p>
                      <a:r>
                        <a:rPr lang="ru-RU" sz="1400"/>
                        <a:t>Объяснительная</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a:t>Объяснить причины совершения проступка, что стало основанием конкретных действий.</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a:t>Собственнику или первому руководителю, непосредственному начальнику.</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a:t>Описываются причины и мотивы написания записки, их объяснение. Не содержит выводов и просьб.</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400" dirty="0"/>
                        <a:t>Объяснение прогула, невыполнения задания, перерасхода средств компании и тому подобное.</a:t>
                      </a:r>
                    </a:p>
                  </a:txBody>
                  <a:tcPr marL="23480" marR="23480" marT="11740" marB="117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4918958"/>
                  </a:ext>
                </a:extLst>
              </a:tr>
            </a:tbl>
          </a:graphicData>
        </a:graphic>
      </p:graphicFrame>
    </p:spTree>
    <p:extLst>
      <p:ext uri="{BB962C8B-B14F-4D97-AF65-F5344CB8AC3E}">
        <p14:creationId xmlns:p14="http://schemas.microsoft.com/office/powerpoint/2010/main" val="17044957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620688"/>
            <a:ext cx="8424936" cy="5904656"/>
          </a:xfrm>
        </p:spPr>
        <p:txBody>
          <a:bodyPr>
            <a:normAutofit/>
          </a:bodyPr>
          <a:lstStyle/>
          <a:p>
            <a:r>
              <a:rPr lang="ru-RU" sz="2800" b="1" dirty="0"/>
              <a:t>Предложение </a:t>
            </a:r>
            <a:r>
              <a:rPr lang="ru-RU" sz="2800" dirty="0"/>
              <a:t>— это документ, представляющий собой разновидность докладной записки, содержащий перечень конкретных предложений по определенному вопросу. Составляется аналогично докладной записке, как правило, по заданию руководства. Текст предложения содержит две части: обоснование и заключение — перечень предложений. Предложения составляются руководителями подразделений и специалистами, представляются руководству, подписываются составителем.</a:t>
            </a:r>
          </a:p>
        </p:txBody>
      </p:sp>
    </p:spTree>
    <p:extLst>
      <p:ext uri="{BB962C8B-B14F-4D97-AF65-F5344CB8AC3E}">
        <p14:creationId xmlns:p14="http://schemas.microsoft.com/office/powerpoint/2010/main" val="25931905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731520"/>
            <a:ext cx="7848872" cy="5289768"/>
          </a:xfrm>
        </p:spPr>
        <p:txBody>
          <a:bodyPr>
            <a:normAutofit/>
          </a:bodyPr>
          <a:lstStyle/>
          <a:p>
            <a:pPr algn="ctr"/>
            <a:r>
              <a:rPr lang="ru-RU" sz="2800" b="1" dirty="0"/>
              <a:t>Представление</a:t>
            </a:r>
            <a:r>
              <a:rPr lang="ru-RU" sz="2800" dirty="0"/>
              <a:t> — это документ, содержащий предложение о назначении, перемещении или поощрении работника учреждения. Представления составляются руководителями подразделений, их заместителями или заместителями руководителя организации.</a:t>
            </a:r>
          </a:p>
          <a:p>
            <a:pPr algn="ctr"/>
            <a:endParaRPr lang="ru-RU" sz="2800" dirty="0"/>
          </a:p>
        </p:txBody>
      </p:sp>
    </p:spTree>
    <p:extLst>
      <p:ext uri="{BB962C8B-B14F-4D97-AF65-F5344CB8AC3E}">
        <p14:creationId xmlns:p14="http://schemas.microsoft.com/office/powerpoint/2010/main" val="3159411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350"/>
            <a:ext cx="9144000" cy="1139825"/>
          </a:xfrm>
        </p:spPr>
        <p:txBody>
          <a:bodyPr/>
          <a:lstStyle/>
          <a:p>
            <a:pPr eaLnBrk="1" hangingPunct="1">
              <a:defRPr/>
            </a:pPr>
            <a:r>
              <a:rPr lang="ru-RU" sz="3200" b="1" i="1" dirty="0">
                <a:effectLst/>
              </a:rPr>
              <a:t>В составе информационно-справочной документации выделяется:</a:t>
            </a:r>
            <a:endParaRPr lang="ru-RU" sz="3200" b="1" i="1" dirty="0"/>
          </a:p>
        </p:txBody>
      </p:sp>
      <p:sp>
        <p:nvSpPr>
          <p:cNvPr id="5123" name="Объект 2"/>
          <p:cNvSpPr>
            <a:spLocks noGrp="1"/>
          </p:cNvSpPr>
          <p:nvPr>
            <p:ph sz="quarter" idx="13"/>
          </p:nvPr>
        </p:nvSpPr>
        <p:spPr>
          <a:xfrm>
            <a:off x="457200" y="1412875"/>
            <a:ext cx="8291513" cy="4718050"/>
          </a:xfrm>
        </p:spPr>
        <p:txBody>
          <a:bodyPr/>
          <a:lstStyle/>
          <a:p>
            <a:pPr marL="0" indent="0" eaLnBrk="1" hangingPunct="1">
              <a:buFont typeface="Wingdings" pitchFamily="2" charset="2"/>
              <a:buNone/>
            </a:pPr>
            <a:r>
              <a:rPr lang="ru-RU" sz="3600" b="1">
                <a:effectLst/>
              </a:rPr>
              <a:t>1. </a:t>
            </a:r>
            <a:r>
              <a:rPr lang="ru-RU" sz="4000" b="1">
                <a:effectLst/>
              </a:rPr>
              <a:t>Справочная документация - имеет индивидуальный характер, выдается по разовому запросу, касающегося одного работника, в зависимости от адресата может быть внутренней или внешней.</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87624" y="1700808"/>
            <a:ext cx="7029400" cy="3474720"/>
          </a:xfrm>
        </p:spPr>
        <p:txBody>
          <a:bodyPr>
            <a:normAutofit/>
          </a:bodyPr>
          <a:lstStyle/>
          <a:p>
            <a:pPr algn="ctr"/>
            <a:r>
              <a:rPr lang="ru-RU" sz="2800" b="1" dirty="0"/>
              <a:t>Заявление</a:t>
            </a:r>
            <a:r>
              <a:rPr lang="ru-RU" sz="2800" dirty="0"/>
              <a:t> — это документ, адресованный должностному лицу и содержащий просьбу работника.</a:t>
            </a:r>
          </a:p>
          <a:p>
            <a:pPr marL="45720" indent="0" algn="ctr">
              <a:buNone/>
            </a:pPr>
            <a:r>
              <a:rPr lang="ru-RU" sz="2800" dirty="0"/>
              <a:t>Заявления составляются по кадровым вопросам: при приеме на работу, переводе, увольнении, предоставлении отпуска и др.</a:t>
            </a:r>
          </a:p>
          <a:p>
            <a:pPr algn="ctr"/>
            <a:endParaRPr lang="ru-RU" sz="2800" dirty="0"/>
          </a:p>
        </p:txBody>
      </p:sp>
    </p:spTree>
    <p:extLst>
      <p:ext uri="{BB962C8B-B14F-4D97-AF65-F5344CB8AC3E}">
        <p14:creationId xmlns:p14="http://schemas.microsoft.com/office/powerpoint/2010/main" val="1630604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88" y="277813"/>
            <a:ext cx="8785225" cy="1139825"/>
          </a:xfrm>
        </p:spPr>
        <p:txBody>
          <a:bodyPr/>
          <a:lstStyle/>
          <a:p>
            <a:pPr eaLnBrk="1" hangingPunct="1">
              <a:defRPr/>
            </a:pPr>
            <a:r>
              <a:rPr lang="ru-RU" sz="3200" b="1" i="1" dirty="0">
                <a:effectLst/>
              </a:rPr>
              <a:t>В составе информационно-справочной документации выделяется:</a:t>
            </a:r>
            <a:endParaRPr lang="ru-RU" sz="3200" b="1" dirty="0"/>
          </a:p>
        </p:txBody>
      </p:sp>
      <p:sp>
        <p:nvSpPr>
          <p:cNvPr id="3" name="Объект 2"/>
          <p:cNvSpPr>
            <a:spLocks noGrp="1"/>
          </p:cNvSpPr>
          <p:nvPr>
            <p:ph sz="quarter" idx="13"/>
          </p:nvPr>
        </p:nvSpPr>
        <p:spPr>
          <a:xfrm>
            <a:off x="611560" y="1628800"/>
            <a:ext cx="7704856" cy="4680520"/>
          </a:xfrm>
        </p:spPr>
        <p:txBody>
          <a:bodyPr>
            <a:normAutofit/>
          </a:bodyPr>
          <a:lstStyle/>
          <a:p>
            <a:pPr marL="0" indent="0" eaLnBrk="1" hangingPunct="1">
              <a:buFont typeface="Wingdings" pitchFamily="2" charset="2"/>
              <a:buNone/>
              <a:defRPr/>
            </a:pPr>
            <a:r>
              <a:rPr lang="ru-RU" sz="2800" b="1" dirty="0">
                <a:effectLst/>
              </a:rPr>
              <a:t>2. Отчетно-справочная - характеризуется четкой периодичностью (годовой, квартальной и тому подобное) представления её адресатам и наличием типовых форм, сводных таблиц, итогов, в зависимости от адресата может быть внутренней или внешней (например, отчетная документация, представляемая в государственные органы статистики).</a:t>
            </a:r>
          </a:p>
          <a:p>
            <a:pPr marL="0" indent="0" eaLnBrk="1" hangingPunct="1">
              <a:buFont typeface="Wingdings" pitchFamily="2" charset="2"/>
              <a:buNone/>
              <a:defRPr/>
            </a:pPr>
            <a:endParaRPr lang="ru-RU" dirty="0"/>
          </a:p>
          <a:p>
            <a:pPr marL="0" indent="0" eaLnBrk="1" hangingPunct="1">
              <a:buFont typeface="Wingdings" pitchFamily="2" charset="2"/>
              <a:buNone/>
              <a:defRPr/>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88" y="277813"/>
            <a:ext cx="8713787" cy="1139825"/>
          </a:xfrm>
        </p:spPr>
        <p:txBody>
          <a:bodyPr/>
          <a:lstStyle/>
          <a:p>
            <a:pPr eaLnBrk="1" hangingPunct="1">
              <a:defRPr/>
            </a:pPr>
            <a:r>
              <a:rPr lang="ru-RU" sz="3200" b="1" i="1" dirty="0">
                <a:effectLst/>
              </a:rPr>
              <a:t>В составе информационно-справочной документации выделяется:</a:t>
            </a:r>
            <a:endParaRPr lang="ru-RU" sz="3200" dirty="0"/>
          </a:p>
        </p:txBody>
      </p:sp>
      <p:sp>
        <p:nvSpPr>
          <p:cNvPr id="3" name="Объект 2"/>
          <p:cNvSpPr>
            <a:spLocks noGrp="1"/>
          </p:cNvSpPr>
          <p:nvPr>
            <p:ph sz="quarter" idx="13"/>
          </p:nvPr>
        </p:nvSpPr>
        <p:spPr>
          <a:xfrm>
            <a:off x="467544" y="1340768"/>
            <a:ext cx="7848872" cy="4680520"/>
          </a:xfrm>
        </p:spPr>
        <p:txBody>
          <a:bodyPr>
            <a:normAutofit/>
          </a:bodyPr>
          <a:lstStyle/>
          <a:p>
            <a:pPr marL="0" indent="0" eaLnBrk="1" hangingPunct="1">
              <a:buFont typeface="Wingdings" pitchFamily="2" charset="2"/>
              <a:buNone/>
              <a:defRPr/>
            </a:pPr>
            <a:r>
              <a:rPr lang="ru-RU" sz="3600" b="1" dirty="0">
                <a:effectLst/>
              </a:rPr>
              <a:t>3. Справочно-аналитическая - выдается по разовым или периодическим запросам с различных уровней управления, имеет сводный, обобщающий характер, в зависимости от адресата может быть внутренней или внешней.</a:t>
            </a:r>
          </a:p>
          <a:p>
            <a:pPr marL="0" indent="0" eaLnBrk="1" hangingPunct="1">
              <a:buFont typeface="Wingdings" pitchFamily="2" charset="2"/>
              <a:buNone/>
              <a:defRPr/>
            </a:pP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2195736" y="260648"/>
            <a:ext cx="6512511" cy="1143000"/>
          </a:xfrm>
        </p:spPr>
        <p:txBody>
          <a:bodyPr>
            <a:normAutofit fontScale="90000"/>
          </a:bodyPr>
          <a:lstStyle/>
          <a:p>
            <a:pPr eaLnBrk="1" hangingPunct="1">
              <a:defRPr/>
            </a:pPr>
            <a:r>
              <a:rPr lang="ru-RU" sz="4400" b="1" dirty="0">
                <a:latin typeface="Monotype Corsiva" pitchFamily="66" charset="0"/>
              </a:rPr>
              <a:t>К информационно-справочным документам относятся:</a:t>
            </a:r>
          </a:p>
        </p:txBody>
      </p:sp>
      <p:sp>
        <p:nvSpPr>
          <p:cNvPr id="60419" name="Rectangle 3"/>
          <p:cNvSpPr>
            <a:spLocks noGrp="1" noChangeArrowheads="1"/>
          </p:cNvSpPr>
          <p:nvPr>
            <p:ph sz="quarter" idx="13"/>
          </p:nvPr>
        </p:nvSpPr>
        <p:spPr>
          <a:xfrm>
            <a:off x="395536" y="1916832"/>
            <a:ext cx="8363272" cy="4680520"/>
          </a:xfrm>
        </p:spPr>
        <p:txBody>
          <a:bodyPr numCol="2"/>
          <a:lstStyle/>
          <a:p>
            <a:pPr marL="0" indent="0" eaLnBrk="1" hangingPunct="1">
              <a:buFont typeface="Wingdings" pitchFamily="2" charset="2"/>
              <a:buNone/>
              <a:defRPr/>
            </a:pPr>
            <a:r>
              <a:rPr lang="ru-RU" sz="2000" b="1" dirty="0">
                <a:effectLst/>
              </a:rPr>
              <a:t>•</a:t>
            </a:r>
            <a:r>
              <a:rPr lang="ru-RU" sz="1400" dirty="0">
                <a:effectLst/>
              </a:rPr>
              <a:t> </a:t>
            </a:r>
            <a:r>
              <a:rPr lang="ru-RU" sz="2400" b="1" dirty="0">
                <a:effectLst/>
              </a:rPr>
              <a:t>докладная записка,</a:t>
            </a:r>
          </a:p>
          <a:p>
            <a:pPr marL="0" indent="0" eaLnBrk="1" hangingPunct="1">
              <a:buFont typeface="Wingdings" pitchFamily="2" charset="2"/>
              <a:buNone/>
              <a:defRPr/>
            </a:pPr>
            <a:r>
              <a:rPr lang="ru-RU" sz="2400" b="1" dirty="0">
                <a:effectLst/>
              </a:rPr>
              <a:t>• служебная записка,</a:t>
            </a:r>
          </a:p>
          <a:p>
            <a:pPr marL="0" indent="0" eaLnBrk="1" hangingPunct="1">
              <a:buFont typeface="Wingdings" pitchFamily="2" charset="2"/>
              <a:buNone/>
              <a:defRPr/>
            </a:pPr>
            <a:r>
              <a:rPr lang="ru-RU" sz="2400" b="1" dirty="0">
                <a:effectLst/>
              </a:rPr>
              <a:t>• объяснительная записка,</a:t>
            </a:r>
          </a:p>
          <a:p>
            <a:pPr marL="0" indent="0" eaLnBrk="1" hangingPunct="1">
              <a:buFont typeface="Wingdings" pitchFamily="2" charset="2"/>
              <a:buNone/>
              <a:defRPr/>
            </a:pPr>
            <a:r>
              <a:rPr lang="ru-RU" sz="2400" b="1" dirty="0">
                <a:effectLst/>
              </a:rPr>
              <a:t>• предложение,</a:t>
            </a:r>
          </a:p>
          <a:p>
            <a:pPr marL="0" indent="0" eaLnBrk="1" hangingPunct="1">
              <a:buFont typeface="Wingdings" pitchFamily="2" charset="2"/>
              <a:buNone/>
              <a:defRPr/>
            </a:pPr>
            <a:r>
              <a:rPr lang="ru-RU" sz="2400" b="1" dirty="0">
                <a:effectLst/>
              </a:rPr>
              <a:t>• представление,</a:t>
            </a:r>
          </a:p>
          <a:p>
            <a:pPr marL="0" indent="0" eaLnBrk="1" hangingPunct="1">
              <a:buFont typeface="Wingdings" pitchFamily="2" charset="2"/>
              <a:buNone/>
              <a:defRPr/>
            </a:pPr>
            <a:r>
              <a:rPr lang="ru-RU" sz="2400" b="1" dirty="0">
                <a:effectLst/>
              </a:rPr>
              <a:t>• заявление,</a:t>
            </a:r>
          </a:p>
          <a:p>
            <a:pPr marL="0" indent="0" eaLnBrk="1" hangingPunct="1">
              <a:buFont typeface="Wingdings" pitchFamily="2" charset="2"/>
              <a:buNone/>
              <a:defRPr/>
            </a:pPr>
            <a:r>
              <a:rPr lang="ru-RU" sz="2400" b="1" dirty="0">
                <a:effectLst/>
              </a:rPr>
              <a:t>• все разновидности переписки,</a:t>
            </a:r>
          </a:p>
          <a:p>
            <a:pPr marL="0" indent="0" eaLnBrk="1" hangingPunct="1">
              <a:buFont typeface="Wingdings" pitchFamily="2" charset="2"/>
              <a:buNone/>
              <a:defRPr/>
            </a:pPr>
            <a:r>
              <a:rPr lang="ru-RU" sz="2400" b="1" dirty="0">
                <a:effectLst/>
              </a:rPr>
              <a:t>• протокол,</a:t>
            </a:r>
          </a:p>
          <a:p>
            <a:pPr marL="0" indent="0" eaLnBrk="1" hangingPunct="1">
              <a:buFont typeface="Wingdings" pitchFamily="2" charset="2"/>
              <a:buNone/>
              <a:defRPr/>
            </a:pPr>
            <a:r>
              <a:rPr lang="ru-RU" sz="2400" b="1" dirty="0">
                <a:effectLst/>
              </a:rPr>
              <a:t>• акт,</a:t>
            </a:r>
          </a:p>
          <a:p>
            <a:pPr marL="0" indent="0" eaLnBrk="1" hangingPunct="1">
              <a:buFont typeface="Wingdings" pitchFamily="2" charset="2"/>
              <a:buNone/>
              <a:defRPr/>
            </a:pPr>
            <a:r>
              <a:rPr lang="ru-RU" sz="2400" b="1" dirty="0">
                <a:effectLst/>
              </a:rPr>
              <a:t>• справка,</a:t>
            </a:r>
          </a:p>
          <a:p>
            <a:pPr marL="0" indent="0" eaLnBrk="1" hangingPunct="1">
              <a:buFont typeface="Wingdings" pitchFamily="2" charset="2"/>
              <a:buNone/>
              <a:defRPr/>
            </a:pPr>
            <a:r>
              <a:rPr lang="ru-RU" sz="2400" b="1" dirty="0">
                <a:effectLst/>
              </a:rPr>
              <a:t>• заключение,</a:t>
            </a:r>
          </a:p>
          <a:p>
            <a:pPr marL="0" indent="0" eaLnBrk="1" hangingPunct="1">
              <a:buFont typeface="Wingdings" pitchFamily="2" charset="2"/>
              <a:buNone/>
              <a:defRPr/>
            </a:pPr>
            <a:r>
              <a:rPr lang="ru-RU" sz="2400" b="1" dirty="0">
                <a:effectLst/>
              </a:rPr>
              <a:t>• отзыв,</a:t>
            </a:r>
          </a:p>
          <a:p>
            <a:pPr marL="0" indent="0" eaLnBrk="1" hangingPunct="1">
              <a:buFont typeface="Wingdings" pitchFamily="2" charset="2"/>
              <a:buNone/>
              <a:defRPr/>
            </a:pPr>
            <a:r>
              <a:rPr lang="ru-RU" sz="2400" b="1" dirty="0">
                <a:effectLst/>
              </a:rPr>
              <a:t>• сводка,</a:t>
            </a:r>
          </a:p>
          <a:p>
            <a:pPr marL="0" indent="0" eaLnBrk="1" hangingPunct="1">
              <a:buFont typeface="Wingdings" pitchFamily="2" charset="2"/>
              <a:buNone/>
              <a:defRPr/>
            </a:pPr>
            <a:r>
              <a:rPr lang="ru-RU" sz="2400" b="1" dirty="0">
                <a:effectLst/>
              </a:rPr>
              <a:t>• список,</a:t>
            </a:r>
          </a:p>
          <a:p>
            <a:pPr marL="0" indent="0" eaLnBrk="1" hangingPunct="1">
              <a:buFont typeface="Wingdings" pitchFamily="2" charset="2"/>
              <a:buNone/>
              <a:defRPr/>
            </a:pPr>
            <a:r>
              <a:rPr lang="ru-RU" sz="2400" b="1" dirty="0">
                <a:effectLst/>
              </a:rPr>
              <a:t>• перечень,</a:t>
            </a:r>
          </a:p>
          <a:p>
            <a:pPr marL="0" indent="0" eaLnBrk="1" hangingPunct="1">
              <a:buFont typeface="Wingdings" pitchFamily="2" charset="2"/>
              <a:buNone/>
              <a:defRPr/>
            </a:pPr>
            <a:r>
              <a:rPr lang="ru-RU" sz="2400" b="1" dirty="0">
                <a:effectLst/>
              </a:rPr>
              <a:t>• телеграммы и телефонограммы</a:t>
            </a:r>
            <a:endParaRPr lang="ru-RU" sz="5400" b="1" dirty="0">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96752"/>
            <a:ext cx="8640960" cy="3960440"/>
          </a:xfrm>
        </p:spPr>
        <p:txBody>
          <a:bodyPr/>
          <a:lstStyle/>
          <a:p>
            <a:pPr algn="ctr">
              <a:defRPr/>
            </a:pPr>
            <a:r>
              <a:rPr lang="ru-RU" sz="4400" i="1" dirty="0">
                <a:effectLst/>
              </a:rPr>
              <a:t>Справка </a:t>
            </a:r>
            <a:r>
              <a:rPr lang="ru-RU" sz="4400" dirty="0">
                <a:effectLst/>
                <a:latin typeface="Times New Roman" pitchFamily="18" charset="0"/>
                <a:cs typeface="Times New Roman" pitchFamily="18" charset="0"/>
              </a:rPr>
              <a:t>документ, содержащий описание или подтверждение тех или иных фактов и событий</a:t>
            </a:r>
            <a:r>
              <a:rPr lang="ru-RU" sz="4400" i="1" dirty="0">
                <a:effectLst/>
              </a:rPr>
              <a:t> </a:t>
            </a:r>
            <a:endParaRPr lang="ru-RU" sz="4400" i="1" dirty="0"/>
          </a:p>
        </p:txBody>
      </p:sp>
      <p:sp>
        <p:nvSpPr>
          <p:cNvPr id="3" name="Объект 2"/>
          <p:cNvSpPr>
            <a:spLocks noGrp="1"/>
          </p:cNvSpPr>
          <p:nvPr>
            <p:ph sz="quarter" idx="13"/>
          </p:nvPr>
        </p:nvSpPr>
        <p:spPr/>
        <p:txBody>
          <a:bodyPr>
            <a:normAutofit/>
          </a:bodyPr>
          <a:lstStyle/>
          <a:p>
            <a:pPr marL="0" indent="0" algn="ctr" eaLnBrk="1" hangingPunct="1">
              <a:buFont typeface="Wingdings" pitchFamily="2" charset="2"/>
              <a:buNone/>
            </a:pPr>
            <a:r>
              <a:rPr lang="ru-RU" dirty="0">
                <a:effectLst/>
                <a:latin typeface="Times New Roman" pitchFamily="18" charset="0"/>
                <a:cs typeface="Times New Roman" pitchFamily="18" charset="0"/>
              </a:rPr>
              <a:t>.</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850" y="333375"/>
            <a:ext cx="8229600" cy="1139825"/>
          </a:xfrm>
        </p:spPr>
        <p:txBody>
          <a:bodyPr>
            <a:normAutofit fontScale="90000"/>
          </a:bodyPr>
          <a:lstStyle/>
          <a:p>
            <a:pPr eaLnBrk="1" hangingPunct="1">
              <a:defRPr/>
            </a:pPr>
            <a:br>
              <a:rPr lang="ru-RU" sz="3600" b="1" dirty="0"/>
            </a:br>
            <a:r>
              <a:rPr lang="ru-RU" sz="3600" b="1" i="1" dirty="0"/>
              <a:t>Справки обычно делят на две группы: </a:t>
            </a:r>
            <a:br>
              <a:rPr lang="ru-RU" sz="3600" b="1" i="1" dirty="0"/>
            </a:br>
            <a:endParaRPr lang="ru-RU" b="1" i="1" dirty="0"/>
          </a:p>
        </p:txBody>
      </p:sp>
      <p:sp>
        <p:nvSpPr>
          <p:cNvPr id="3" name="Объект 2"/>
          <p:cNvSpPr>
            <a:spLocks noGrp="1"/>
          </p:cNvSpPr>
          <p:nvPr>
            <p:ph sz="quarter" idx="13"/>
          </p:nvPr>
        </p:nvSpPr>
        <p:spPr>
          <a:xfrm>
            <a:off x="827584" y="2060848"/>
            <a:ext cx="6400800" cy="3474720"/>
          </a:xfrm>
        </p:spPr>
        <p:txBody>
          <a:bodyPr>
            <a:normAutofit fontScale="85000" lnSpcReduction="10000"/>
          </a:bodyPr>
          <a:lstStyle/>
          <a:p>
            <a:pPr marL="0" indent="0" eaLnBrk="1" hangingPunct="1">
              <a:buFont typeface="Wingdings" pitchFamily="2" charset="2"/>
              <a:buNone/>
              <a:defRPr/>
            </a:pPr>
            <a:r>
              <a:rPr lang="ru-RU" sz="3600" b="1" dirty="0">
                <a:effectLst/>
              </a:rPr>
              <a:t>1) документ, содержащий описание и подтверждение тех или иных фактов и событий.</a:t>
            </a:r>
          </a:p>
          <a:p>
            <a:pPr marL="0" indent="0" eaLnBrk="1" hangingPunct="1">
              <a:buFont typeface="Wingdings" pitchFamily="2" charset="2"/>
              <a:buNone/>
              <a:defRPr/>
            </a:pPr>
            <a:r>
              <a:rPr lang="ru-RU" sz="3600" b="1" dirty="0">
                <a:effectLst/>
              </a:rPr>
              <a:t>2) документ, подтверждающий факты биографического или служебного характера.</a:t>
            </a:r>
          </a:p>
          <a:p>
            <a:pPr eaLnBrk="1" hangingPunct="1">
              <a:defRPr/>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57200" y="188913"/>
            <a:ext cx="8229600" cy="5942012"/>
          </a:xfrm>
        </p:spPr>
        <p:txBody>
          <a:bodyPr/>
          <a:lstStyle/>
          <a:p>
            <a:pPr marL="0" indent="0" algn="ctr" eaLnBrk="1" hangingPunct="1">
              <a:buFont typeface="Wingdings" pitchFamily="2" charset="2"/>
              <a:buNone/>
              <a:defRPr/>
            </a:pPr>
            <a:r>
              <a:rPr lang="ru-RU" b="1" i="1" dirty="0">
                <a:effectLst/>
              </a:rPr>
              <a:t>Справка, содержащая сведения о заинтересованном лице, должна иметь следующие данные:</a:t>
            </a:r>
          </a:p>
          <a:p>
            <a:pPr marL="0" indent="0" eaLnBrk="1" hangingPunct="1">
              <a:buFont typeface="Wingdings" pitchFamily="2" charset="2"/>
              <a:buNone/>
              <a:defRPr/>
            </a:pPr>
            <a:r>
              <a:rPr lang="ru-RU" sz="2400" b="1" dirty="0">
                <a:effectLst/>
              </a:rPr>
              <a:t>- фамилию, имя, отчество лица, которому она выдана;</a:t>
            </a:r>
          </a:p>
          <a:p>
            <a:pPr marL="0" indent="0" eaLnBrk="1" hangingPunct="1">
              <a:buFont typeface="Wingdings" pitchFamily="2" charset="2"/>
              <a:buNone/>
              <a:defRPr/>
            </a:pPr>
            <a:r>
              <a:rPr lang="ru-RU" sz="2400" b="1" dirty="0">
                <a:effectLst/>
              </a:rPr>
              <a:t>- указание, в удостоверении каких сведений выдана;</a:t>
            </a:r>
          </a:p>
          <a:p>
            <a:pPr marL="0" indent="0" eaLnBrk="1" hangingPunct="1">
              <a:buFont typeface="Wingdings" pitchFamily="2" charset="2"/>
              <a:buNone/>
              <a:defRPr/>
            </a:pPr>
            <a:r>
              <a:rPr lang="ru-RU" sz="2400" b="1" dirty="0">
                <a:effectLst/>
              </a:rPr>
              <a:t>- для каких целей или в какую организацию выдана;</a:t>
            </a:r>
          </a:p>
          <a:p>
            <a:pPr marL="0" indent="0" eaLnBrk="1" hangingPunct="1">
              <a:buFont typeface="Wingdings" pitchFamily="2" charset="2"/>
              <a:buNone/>
              <a:defRPr/>
            </a:pPr>
            <a:r>
              <a:rPr lang="ru-RU" sz="2400" b="1" dirty="0">
                <a:effectLst/>
              </a:rPr>
              <a:t>- подпись и указание должности лица, выдавшего справку;</a:t>
            </a:r>
          </a:p>
          <a:p>
            <a:pPr marL="0" indent="0" eaLnBrk="1" hangingPunct="1">
              <a:buFont typeface="Wingdings" pitchFamily="2" charset="2"/>
              <a:buNone/>
              <a:defRPr/>
            </a:pPr>
            <a:r>
              <a:rPr lang="ru-RU" sz="2400" b="1" dirty="0">
                <a:effectLst/>
              </a:rPr>
              <a:t>- дату составления;</a:t>
            </a:r>
          </a:p>
          <a:p>
            <a:pPr marL="0" indent="0" eaLnBrk="1" hangingPunct="1">
              <a:buFont typeface="Wingdings" pitchFamily="2" charset="2"/>
              <a:buNone/>
              <a:defRPr/>
            </a:pPr>
            <a:r>
              <a:rPr lang="ru-RU" sz="2400" b="1" dirty="0">
                <a:effectLst/>
              </a:rPr>
              <a:t>- печать.</a:t>
            </a:r>
          </a:p>
          <a:p>
            <a:pPr marL="0" indent="0" eaLnBrk="1" hangingPunct="1">
              <a:buFont typeface="Wingdings" pitchFamily="2" charset="2"/>
              <a:buNone/>
              <a:defRPr/>
            </a:pPr>
            <a:endParaRPr lang="ru-RU" dirty="0"/>
          </a:p>
        </p:txBody>
      </p:sp>
    </p:spTree>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582</TotalTime>
  <Words>1865</Words>
  <Application>Microsoft Office PowerPoint</Application>
  <PresentationFormat>Экран (4:3)</PresentationFormat>
  <Paragraphs>212</Paragraphs>
  <Slides>30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30</vt:i4>
      </vt:variant>
    </vt:vector>
  </HeadingPairs>
  <TitlesOfParts>
    <vt:vector size="37" baseType="lpstr">
      <vt:lpstr>Georgia</vt:lpstr>
      <vt:lpstr>Monotype Corsiva</vt:lpstr>
      <vt:lpstr>Tahoma</vt:lpstr>
      <vt:lpstr>Times New Roman</vt:lpstr>
      <vt:lpstr>Trebuchet MS</vt:lpstr>
      <vt:lpstr>Wingdings</vt:lpstr>
      <vt:lpstr>Воздушный поток</vt:lpstr>
      <vt:lpstr>Информационно-справочные документы – основа коммуникаций организации</vt:lpstr>
      <vt:lpstr>Презентация PowerPoint</vt:lpstr>
      <vt:lpstr>В составе информационно-справочной документации выделяется:</vt:lpstr>
      <vt:lpstr>В составе информационно-справочной документации выделяется:</vt:lpstr>
      <vt:lpstr>В составе информационно-справочной документации выделяется:</vt:lpstr>
      <vt:lpstr>К информационно-справочным документам относятся:</vt:lpstr>
      <vt:lpstr>Справка документ, содержащий описание или подтверждение тех или иных фактов и событий </vt:lpstr>
      <vt:lpstr> Справки обычно делят на две группы:  </vt:lpstr>
      <vt:lpstr>Презентация PowerPoint</vt:lpstr>
      <vt:lpstr>Обязательными реквизитами справки являются: </vt:lpstr>
      <vt:lpstr>Образец справки </vt:lpstr>
      <vt:lpstr>Акт – документ, составленный несколькими лицами и подтверждающий установленные факты и события  </vt:lpstr>
      <vt:lpstr>Разновидности актов </vt:lpstr>
      <vt:lpstr>Презентация PowerPoint</vt:lpstr>
      <vt:lpstr>Реквизиты акта : </vt:lpstr>
      <vt:lpstr>Требования к оформлению текста</vt:lpstr>
      <vt:lpstr>Образец акта приема-передачи </vt:lpstr>
      <vt:lpstr>Докладная записка - документ, адресованный руководителю данного или вышестоящего учреждения и информирующий его о сложившейся ситуации, имевшем место явлении или факте, о выполненной работе, содержащий выводы и предложения составителя. </vt:lpstr>
      <vt:lpstr>Классификация докладных записок</vt:lpstr>
      <vt:lpstr>Реквизиты внутренней докладной записки:</vt:lpstr>
      <vt:lpstr>Внешняя докладная записка имеет следующие реквизиты: </vt:lpstr>
      <vt:lpstr>Образец докладной записки </vt:lpstr>
      <vt:lpstr>Служебная записка- записка о выполнении какой-либо работы, направляемая одним должностным лицом другому.</vt:lpstr>
      <vt:lpstr>Объяснительная записка – это документ, поясняющий содержание отдельных положений основного документа (плана, отчета, проекта и т. п.)  или объясняющий причины какого-либо события, факта, поступка.</vt:lpstr>
      <vt:lpstr>Максимальный набор реквизитов объяснительной записки таков: </vt:lpstr>
      <vt:lpstr>Образец объяснительной записки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Информационно- справочная документация</dc:title>
  <dc:creator>Иннуська</dc:creator>
  <cp:lastModifiedBy>Altukhov, Anatoly</cp:lastModifiedBy>
  <cp:revision>17</cp:revision>
  <dcterms:created xsi:type="dcterms:W3CDTF">2008-03-23T12:57:58Z</dcterms:created>
  <dcterms:modified xsi:type="dcterms:W3CDTF">2020-10-08T11:37:03Z</dcterms:modified>
</cp:coreProperties>
</file>